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2"/>
  </p:notesMasterIdLst>
  <p:sldIdLst>
    <p:sldId id="256" r:id="rId2"/>
    <p:sldId id="276" r:id="rId3"/>
    <p:sldId id="277" r:id="rId4"/>
    <p:sldId id="272" r:id="rId5"/>
    <p:sldId id="257" r:id="rId6"/>
    <p:sldId id="270" r:id="rId7"/>
    <p:sldId id="258" r:id="rId8"/>
    <p:sldId id="273" r:id="rId9"/>
    <p:sldId id="275" r:id="rId10"/>
    <p:sldId id="274" r:id="rId11"/>
    <p:sldId id="259" r:id="rId12"/>
    <p:sldId id="278" r:id="rId13"/>
    <p:sldId id="260" r:id="rId14"/>
    <p:sldId id="281" r:id="rId15"/>
    <p:sldId id="282" r:id="rId16"/>
    <p:sldId id="283" r:id="rId17"/>
    <p:sldId id="284" r:id="rId18"/>
    <p:sldId id="322" r:id="rId19"/>
    <p:sldId id="291" r:id="rId20"/>
    <p:sldId id="289" r:id="rId21"/>
    <p:sldId id="286" r:id="rId22"/>
    <p:sldId id="290" r:id="rId23"/>
    <p:sldId id="287" r:id="rId24"/>
    <p:sldId id="264" r:id="rId25"/>
    <p:sldId id="288" r:id="rId26"/>
    <p:sldId id="292" r:id="rId27"/>
    <p:sldId id="293" r:id="rId28"/>
    <p:sldId id="295" r:id="rId29"/>
    <p:sldId id="294" r:id="rId30"/>
    <p:sldId id="296" r:id="rId31"/>
    <p:sldId id="297" r:id="rId32"/>
    <p:sldId id="320" r:id="rId33"/>
    <p:sldId id="318" r:id="rId34"/>
    <p:sldId id="319" r:id="rId35"/>
    <p:sldId id="299" r:id="rId36"/>
    <p:sldId id="329" r:id="rId37"/>
    <p:sldId id="330" r:id="rId38"/>
    <p:sldId id="285" r:id="rId39"/>
    <p:sldId id="303" r:id="rId40"/>
    <p:sldId id="326" r:id="rId41"/>
    <p:sldId id="307" r:id="rId42"/>
    <p:sldId id="331" r:id="rId43"/>
    <p:sldId id="332" r:id="rId44"/>
    <p:sldId id="323" r:id="rId45"/>
    <p:sldId id="328" r:id="rId46"/>
    <p:sldId id="333" r:id="rId47"/>
    <p:sldId id="327" r:id="rId48"/>
    <p:sldId id="347" r:id="rId49"/>
    <p:sldId id="334" r:id="rId50"/>
    <p:sldId id="335" r:id="rId51"/>
    <p:sldId id="336" r:id="rId52"/>
    <p:sldId id="337" r:id="rId53"/>
    <p:sldId id="338" r:id="rId54"/>
    <p:sldId id="339" r:id="rId55"/>
    <p:sldId id="344" r:id="rId56"/>
    <p:sldId id="341" r:id="rId57"/>
    <p:sldId id="342" r:id="rId58"/>
    <p:sldId id="343" r:id="rId59"/>
    <p:sldId id="345" r:id="rId60"/>
    <p:sldId id="346" r:id="rId61"/>
    <p:sldId id="324" r:id="rId62"/>
    <p:sldId id="304" r:id="rId63"/>
    <p:sldId id="355" r:id="rId64"/>
    <p:sldId id="356" r:id="rId65"/>
    <p:sldId id="351" r:id="rId66"/>
    <p:sldId id="357" r:id="rId67"/>
    <p:sldId id="358" r:id="rId68"/>
    <p:sldId id="305" r:id="rId69"/>
    <p:sldId id="352" r:id="rId70"/>
    <p:sldId id="354" r:id="rId71"/>
    <p:sldId id="359" r:id="rId72"/>
    <p:sldId id="353" r:id="rId73"/>
    <p:sldId id="269" r:id="rId74"/>
    <p:sldId id="360" r:id="rId75"/>
    <p:sldId id="368" r:id="rId76"/>
    <p:sldId id="361" r:id="rId77"/>
    <p:sldId id="367" r:id="rId78"/>
    <p:sldId id="363" r:id="rId79"/>
    <p:sldId id="366" r:id="rId80"/>
    <p:sldId id="362" r:id="rId81"/>
    <p:sldId id="365" r:id="rId82"/>
    <p:sldId id="364" r:id="rId83"/>
    <p:sldId id="370" r:id="rId84"/>
    <p:sldId id="369" r:id="rId85"/>
    <p:sldId id="310" r:id="rId86"/>
    <p:sldId id="348" r:id="rId87"/>
    <p:sldId id="321" r:id="rId88"/>
    <p:sldId id="349" r:id="rId89"/>
    <p:sldId id="279" r:id="rId90"/>
    <p:sldId id="28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8"/>
    <p:restoredTop sz="77959"/>
  </p:normalViewPr>
  <p:slideViewPr>
    <p:cSldViewPr snapToGrid="0" snapToObjects="1">
      <p:cViewPr varScale="1">
        <p:scale>
          <a:sx n="98" d="100"/>
          <a:sy n="98" d="100"/>
        </p:scale>
        <p:origin x="584" y="192"/>
      </p:cViewPr>
      <p:guideLst>
        <p:guide orient="horz" pos="2160"/>
        <p:guide pos="3840"/>
      </p:guideLst>
    </p:cSldViewPr>
  </p:slideViewPr>
  <p:outlineViewPr>
    <p:cViewPr>
      <p:scale>
        <a:sx n="33" d="100"/>
        <a:sy n="33" d="100"/>
      </p:scale>
      <p:origin x="0" y="-1496"/>
    </p:cViewPr>
  </p:outlineViewPr>
  <p:notesTextViewPr>
    <p:cViewPr>
      <p:scale>
        <a:sx n="105" d="100"/>
        <a:sy n="105" d="100"/>
      </p:scale>
      <p:origin x="0" y="-808"/>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F6F5D-167E-1849-B841-EB0817BB385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CF8D1-BA82-5045-ACF9-1AA42AD6A519}" type="slidenum">
              <a:rPr lang="en-US" smtClean="0"/>
              <a:t>‹#›</a:t>
            </a:fld>
            <a:endParaRPr lang="en-US"/>
          </a:p>
        </p:txBody>
      </p:sp>
    </p:spTree>
    <p:extLst>
      <p:ext uri="{BB962C8B-B14F-4D97-AF65-F5344CB8AC3E}">
        <p14:creationId xmlns:p14="http://schemas.microsoft.com/office/powerpoint/2010/main" val="2555476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Docker fundamentals with the intent to get you into some real-world, hands-on practice as quickly as possible.  I want you understand Docker and be able to functionally use Docker with the information in the presentation.  If you don’t know a thing about Docker, this is a great place to start.  If you know some Docker and want a review, you are in the right place.  If you have extensive Docker experience and want to learn more, you won’t find what you’re looking for here although I would love to get your feedback on the material and understand how I can make it better.  Let’s get to it!</a:t>
            </a:r>
          </a:p>
        </p:txBody>
      </p:sp>
      <p:sp>
        <p:nvSpPr>
          <p:cNvPr id="4" name="Slide Number Placeholder 3"/>
          <p:cNvSpPr>
            <a:spLocks noGrp="1"/>
          </p:cNvSpPr>
          <p:nvPr>
            <p:ph type="sldNum" sz="quarter" idx="5"/>
          </p:nvPr>
        </p:nvSpPr>
        <p:spPr/>
        <p:txBody>
          <a:bodyPr/>
          <a:lstStyle/>
          <a:p>
            <a:fld id="{020CF8D1-BA82-5045-ACF9-1AA42AD6A519}" type="slidenum">
              <a:rPr lang="en-US" smtClean="0"/>
              <a:t>1</a:t>
            </a:fld>
            <a:endParaRPr lang="en-US"/>
          </a:p>
        </p:txBody>
      </p:sp>
    </p:spTree>
    <p:extLst>
      <p:ext uri="{BB962C8B-B14F-4D97-AF65-F5344CB8AC3E}">
        <p14:creationId xmlns:p14="http://schemas.microsoft.com/office/powerpoint/2010/main" val="1488115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Docker Engine describe the pieces that make Docker what it is and there are three parts: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Server, also known as the Docker Daemon is the process that is responsible for all of the </a:t>
            </a:r>
            <a:r>
              <a:rPr lang="en-US" i="1" dirty="0"/>
              <a:t>stuff </a:t>
            </a:r>
            <a:r>
              <a:rPr lang="en-US" i="0" dirty="0"/>
              <a:t>that Docker actually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For example, when you tell Docker to create a container, the Docker Daemon is responsible to carry out that instruction.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All instructions to the Docker Daemon must go through the second piece of the Docker engine, which is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Its only job is to allow clients to communicate instructions to the Daemon.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That brings us to the last piece of the Docker Engine, the Docker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Docker Client can be any system that communicates with the Docker REST API although we typically think of the Docker Client as the Docker CLI.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is the default client installed with docker and it provides a way to interact with the Docker Daemon, via the REST API.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Docker CLI manages containers, images, networks, and data volumes and we will use the Docker CLI extensively in the hands-on exercises.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Unlike the Docker Daemon, the Docker Client installs on just about any operating system so you can manage remote instances of Docker whether or not you have the full Docker Engine on your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This diagram is an exact copy of what you will find in the official Docker Documentation and I want to point that out because I think it’s important to know that I didn’t simplify the architecture for someone who new to Docker.  That’s all there is to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Let’s look at an example of how the components of the Docker Engine </a:t>
            </a:r>
            <a:r>
              <a:rPr lang="en-US" i="0"/>
              <a:t>work together.</a:t>
            </a:r>
            <a:endParaRPr lang="en-US" i="0" dirty="0"/>
          </a:p>
        </p:txBody>
      </p:sp>
      <p:sp>
        <p:nvSpPr>
          <p:cNvPr id="4" name="Slide Number Placeholder 3"/>
          <p:cNvSpPr>
            <a:spLocks noGrp="1"/>
          </p:cNvSpPr>
          <p:nvPr>
            <p:ph type="sldNum" sz="quarter" idx="5"/>
          </p:nvPr>
        </p:nvSpPr>
        <p:spPr/>
        <p:txBody>
          <a:bodyPr/>
          <a:lstStyle/>
          <a:p>
            <a:fld id="{020CF8D1-BA82-5045-ACF9-1AA42AD6A519}" type="slidenum">
              <a:rPr lang="en-US" smtClean="0"/>
              <a:t>10</a:t>
            </a:fld>
            <a:endParaRPr lang="en-US"/>
          </a:p>
        </p:txBody>
      </p:sp>
    </p:spTree>
    <p:extLst>
      <p:ext uri="{BB962C8B-B14F-4D97-AF65-F5344CB8AC3E}">
        <p14:creationId xmlns:p14="http://schemas.microsoft.com/office/powerpoint/2010/main" val="264999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11</a:t>
            </a:fld>
            <a:endParaRPr lang="en-US"/>
          </a:p>
        </p:txBody>
      </p:sp>
    </p:spTree>
    <p:extLst>
      <p:ext uri="{BB962C8B-B14F-4D97-AF65-F5344CB8AC3E}">
        <p14:creationId xmlns:p14="http://schemas.microsoft.com/office/powerpoint/2010/main" val="103727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12</a:t>
            </a:fld>
            <a:endParaRPr lang="en-US"/>
          </a:p>
        </p:txBody>
      </p:sp>
    </p:spTree>
    <p:extLst>
      <p:ext uri="{BB962C8B-B14F-4D97-AF65-F5344CB8AC3E}">
        <p14:creationId xmlns:p14="http://schemas.microsoft.com/office/powerpoint/2010/main" val="313973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13</a:t>
            </a:fld>
            <a:endParaRPr lang="en-US"/>
          </a:p>
        </p:txBody>
      </p:sp>
    </p:spTree>
    <p:extLst>
      <p:ext uri="{BB962C8B-B14F-4D97-AF65-F5344CB8AC3E}">
        <p14:creationId xmlns:p14="http://schemas.microsoft.com/office/powerpoint/2010/main" val="280457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14</a:t>
            </a:fld>
            <a:endParaRPr lang="en-US"/>
          </a:p>
        </p:txBody>
      </p:sp>
    </p:spTree>
    <p:extLst>
      <p:ext uri="{BB962C8B-B14F-4D97-AF65-F5344CB8AC3E}">
        <p14:creationId xmlns:p14="http://schemas.microsoft.com/office/powerpoint/2010/main" val="151931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15</a:t>
            </a:fld>
            <a:endParaRPr lang="en-US"/>
          </a:p>
        </p:txBody>
      </p:sp>
    </p:spTree>
    <p:extLst>
      <p:ext uri="{BB962C8B-B14F-4D97-AF65-F5344CB8AC3E}">
        <p14:creationId xmlns:p14="http://schemas.microsoft.com/office/powerpoint/2010/main" val="129310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16</a:t>
            </a:fld>
            <a:endParaRPr lang="en-US"/>
          </a:p>
        </p:txBody>
      </p:sp>
    </p:spTree>
    <p:extLst>
      <p:ext uri="{BB962C8B-B14F-4D97-AF65-F5344CB8AC3E}">
        <p14:creationId xmlns:p14="http://schemas.microsoft.com/office/powerpoint/2010/main" val="149728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17</a:t>
            </a:fld>
            <a:endParaRPr lang="en-US"/>
          </a:p>
        </p:txBody>
      </p:sp>
    </p:spTree>
    <p:extLst>
      <p:ext uri="{BB962C8B-B14F-4D97-AF65-F5344CB8AC3E}">
        <p14:creationId xmlns:p14="http://schemas.microsoft.com/office/powerpoint/2010/main" val="306834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18</a:t>
            </a:fld>
            <a:endParaRPr lang="en-US"/>
          </a:p>
        </p:txBody>
      </p:sp>
    </p:spTree>
    <p:extLst>
      <p:ext uri="{BB962C8B-B14F-4D97-AF65-F5344CB8AC3E}">
        <p14:creationId xmlns:p14="http://schemas.microsoft.com/office/powerpoint/2010/main" val="205804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19</a:t>
            </a:fld>
            <a:endParaRPr lang="en-US"/>
          </a:p>
        </p:txBody>
      </p:sp>
    </p:spTree>
    <p:extLst>
      <p:ext uri="{BB962C8B-B14F-4D97-AF65-F5344CB8AC3E}">
        <p14:creationId xmlns:p14="http://schemas.microsoft.com/office/powerpoint/2010/main" val="23047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cover the prerequisites for the hands-on activities:</a:t>
            </a:r>
          </a:p>
          <a:p>
            <a:pPr marL="171450" indent="-171450">
              <a:buFont typeface="Arial" panose="020B0604020202020204" pitchFamily="34" charset="0"/>
              <a:buChar char="•"/>
            </a:pPr>
            <a:r>
              <a:rPr lang="en-US" dirty="0"/>
              <a:t>First, you should have a Docker Hub Account.  Technically, this isn’t required for what we will cover but having a Docker Hub account is a lot like having a GitHub account; it’s something you are likely to use eventually.</a:t>
            </a:r>
          </a:p>
          <a:p>
            <a:pPr marL="171450" indent="-171450">
              <a:buFont typeface="Arial" panose="020B0604020202020204" pitchFamily="34" charset="0"/>
              <a:buChar char="•"/>
            </a:pPr>
            <a:r>
              <a:rPr lang="en-US" dirty="0"/>
              <a:t>Once you have a Docker Hub Account, download and install Docker Desktop for your computer.</a:t>
            </a:r>
          </a:p>
          <a:p>
            <a:pPr marL="171450" indent="-171450">
              <a:buFont typeface="Arial" panose="020B0604020202020204" pitchFamily="34" charset="0"/>
              <a:buChar char="•"/>
            </a:pPr>
            <a:r>
              <a:rPr lang="en-US" dirty="0"/>
              <a:t>This presentation with all of the presenter notes, all of the files you need for the hands-on tasks, a Docker commands reference, and a README file that explains how to use all of this stuff are on an internal GitHub repo.</a:t>
            </a:r>
          </a:p>
          <a:p>
            <a:pPr marL="628650" lvl="1" indent="-171450">
              <a:buFont typeface="Arial" panose="020B0604020202020204" pitchFamily="34" charset="0"/>
              <a:buChar char="•"/>
            </a:pPr>
            <a:r>
              <a:rPr lang="en-US" dirty="0"/>
              <a:t>You need to connect to the ATC VPN to get to the repo so, if you aren’t already enrolled in the Duo authentication system, follow the link on the ATC Support page to Service Now then click on Self-Service Portal.</a:t>
            </a:r>
          </a:p>
          <a:p>
            <a:pPr marL="628650" lvl="1" indent="-171450">
              <a:buFont typeface="Arial" panose="020B0604020202020204" pitchFamily="34" charset="0"/>
              <a:buChar char="•"/>
            </a:pPr>
            <a:r>
              <a:rPr lang="en-US" dirty="0"/>
              <a:t>From the Self-Service Portal navigate to Service Catalog&gt;ATC Requests and click on Request Technical Support.</a:t>
            </a:r>
          </a:p>
          <a:p>
            <a:pPr marL="628650" lvl="1" indent="-171450">
              <a:buFont typeface="Arial" panose="020B0604020202020204" pitchFamily="34" charset="0"/>
              <a:buChar char="•"/>
            </a:pPr>
            <a:r>
              <a:rPr lang="en-US" dirty="0"/>
              <a:t>Request ATC VPN access in the form and wait for the Duo enrollment email.</a:t>
            </a:r>
          </a:p>
          <a:p>
            <a:pPr marL="171450" lvl="0" indent="-171450">
              <a:buFont typeface="Arial" panose="020B0604020202020204" pitchFamily="34" charset="0"/>
              <a:buChar char="•"/>
            </a:pPr>
            <a:r>
              <a:rPr lang="en-US" dirty="0"/>
              <a:t>After you connect to the ATC VPN you can download this repo and have access to everything you need.</a:t>
            </a:r>
          </a:p>
          <a:p>
            <a:pPr marL="628650" lvl="1" indent="-171450">
              <a:buFont typeface="Arial" panose="020B0604020202020204" pitchFamily="34" charset="0"/>
              <a:buChar char="•"/>
            </a:pPr>
            <a:r>
              <a:rPr lang="en-US" dirty="0"/>
              <a:t>Don’t worry if you aren’t familiar with using GitHub; the README file will explain how to download the repo</a:t>
            </a:r>
          </a:p>
          <a:p>
            <a:pPr marL="171450" lvl="0" indent="-171450">
              <a:buFont typeface="Arial" panose="020B0604020202020204" pitchFamily="34" charset="0"/>
              <a:buChar char="•"/>
            </a:pPr>
            <a:r>
              <a:rPr lang="en-US" dirty="0"/>
              <a:t>Like having a Docker Hub account, having a code editor isn’t required but it will sure make things easier on you than using Notepad.</a:t>
            </a:r>
          </a:p>
          <a:p>
            <a:pPr marL="628650" lvl="1" indent="-171450">
              <a:buFont typeface="Arial" panose="020B0604020202020204" pitchFamily="34" charset="0"/>
              <a:buChar char="•"/>
            </a:pPr>
            <a:r>
              <a:rPr lang="en-US" dirty="0"/>
              <a:t>The screenshots and recordings in this presentation use Visual Studio Code and it seems to be the first choice for the WWT </a:t>
            </a:r>
            <a:r>
              <a:rPr lang="en-US" dirty="0" err="1"/>
              <a:t>DevNet</a:t>
            </a:r>
            <a:r>
              <a:rPr lang="en-US" dirty="0"/>
              <a:t> Study Group.</a:t>
            </a:r>
          </a:p>
          <a:p>
            <a:pPr marL="628650" lvl="1" indent="-171450">
              <a:buFont typeface="Arial" panose="020B0604020202020204" pitchFamily="34" charset="0"/>
              <a:buChar char="•"/>
            </a:pPr>
            <a:r>
              <a:rPr lang="en-US" dirty="0"/>
              <a:t>It’s free, easy to use, and has tons of integrations, including several for Docker, which will help you get started quickly.</a:t>
            </a:r>
          </a:p>
          <a:p>
            <a:pPr marL="171450" lvl="0" indent="-171450">
              <a:buFont typeface="Arial" panose="020B0604020202020204" pitchFamily="34" charset="0"/>
              <a:buChar char="•"/>
            </a:pPr>
            <a:r>
              <a:rPr lang="en-US" dirty="0"/>
              <a:t>That’s a long list of prerequisites although you are very likely to reuse all of these tools in your </a:t>
            </a:r>
            <a:r>
              <a:rPr lang="en-US" dirty="0" err="1"/>
              <a:t>DevNet</a:t>
            </a:r>
            <a:r>
              <a:rPr lang="en-US" dirty="0"/>
              <a:t> studies and, ideally, to make your job easier.</a:t>
            </a:r>
          </a:p>
          <a:p>
            <a:pPr marL="628650" lvl="1" indent="-171450">
              <a:buFont typeface="Arial" panose="020B0604020202020204" pitchFamily="34" charset="0"/>
              <a:buChar char="•"/>
            </a:pPr>
            <a:r>
              <a:rPr lang="en-US" dirty="0"/>
              <a:t>Now we can go through some Docker fundamentals and get to doing actual </a:t>
            </a:r>
            <a:r>
              <a:rPr lang="en-US" i="1" dirty="0"/>
              <a:t>stuff</a:t>
            </a:r>
            <a:r>
              <a:rPr lang="en-US" i="0" dirty="0"/>
              <a:t> with Docker</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2</a:t>
            </a:fld>
            <a:endParaRPr lang="en-US"/>
          </a:p>
        </p:txBody>
      </p:sp>
    </p:spTree>
    <p:extLst>
      <p:ext uri="{BB962C8B-B14F-4D97-AF65-F5344CB8AC3E}">
        <p14:creationId xmlns:p14="http://schemas.microsoft.com/office/powerpoint/2010/main" val="61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20</a:t>
            </a:fld>
            <a:endParaRPr lang="en-US"/>
          </a:p>
        </p:txBody>
      </p:sp>
    </p:spTree>
    <p:extLst>
      <p:ext uri="{BB962C8B-B14F-4D97-AF65-F5344CB8AC3E}">
        <p14:creationId xmlns:p14="http://schemas.microsoft.com/office/powerpoint/2010/main" val="2940872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21</a:t>
            </a:fld>
            <a:endParaRPr lang="en-US"/>
          </a:p>
        </p:txBody>
      </p:sp>
    </p:spTree>
    <p:extLst>
      <p:ext uri="{BB962C8B-B14F-4D97-AF65-F5344CB8AC3E}">
        <p14:creationId xmlns:p14="http://schemas.microsoft.com/office/powerpoint/2010/main" val="95463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22</a:t>
            </a:fld>
            <a:endParaRPr lang="en-US"/>
          </a:p>
        </p:txBody>
      </p:sp>
    </p:spTree>
    <p:extLst>
      <p:ext uri="{BB962C8B-B14F-4D97-AF65-F5344CB8AC3E}">
        <p14:creationId xmlns:p14="http://schemas.microsoft.com/office/powerpoint/2010/main" val="98363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23</a:t>
            </a:fld>
            <a:endParaRPr lang="en-US"/>
          </a:p>
        </p:txBody>
      </p:sp>
    </p:spTree>
    <p:extLst>
      <p:ext uri="{BB962C8B-B14F-4D97-AF65-F5344CB8AC3E}">
        <p14:creationId xmlns:p14="http://schemas.microsoft.com/office/powerpoint/2010/main" val="182373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24</a:t>
            </a:fld>
            <a:endParaRPr lang="en-US"/>
          </a:p>
        </p:txBody>
      </p:sp>
    </p:spTree>
    <p:extLst>
      <p:ext uri="{BB962C8B-B14F-4D97-AF65-F5344CB8AC3E}">
        <p14:creationId xmlns:p14="http://schemas.microsoft.com/office/powerpoint/2010/main" val="114684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25</a:t>
            </a:fld>
            <a:endParaRPr lang="en-US"/>
          </a:p>
        </p:txBody>
      </p:sp>
    </p:spTree>
    <p:extLst>
      <p:ext uri="{BB962C8B-B14F-4D97-AF65-F5344CB8AC3E}">
        <p14:creationId xmlns:p14="http://schemas.microsoft.com/office/powerpoint/2010/main" val="166078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26</a:t>
            </a:fld>
            <a:endParaRPr lang="en-US"/>
          </a:p>
        </p:txBody>
      </p:sp>
    </p:spTree>
    <p:extLst>
      <p:ext uri="{BB962C8B-B14F-4D97-AF65-F5344CB8AC3E}">
        <p14:creationId xmlns:p14="http://schemas.microsoft.com/office/powerpoint/2010/main" val="810970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27</a:t>
            </a:fld>
            <a:endParaRPr lang="en-US"/>
          </a:p>
        </p:txBody>
      </p:sp>
    </p:spTree>
    <p:extLst>
      <p:ext uri="{BB962C8B-B14F-4D97-AF65-F5344CB8AC3E}">
        <p14:creationId xmlns:p14="http://schemas.microsoft.com/office/powerpoint/2010/main" val="225813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28</a:t>
            </a:fld>
            <a:endParaRPr lang="en-US"/>
          </a:p>
        </p:txBody>
      </p:sp>
    </p:spTree>
    <p:extLst>
      <p:ext uri="{BB962C8B-B14F-4D97-AF65-F5344CB8AC3E}">
        <p14:creationId xmlns:p14="http://schemas.microsoft.com/office/powerpoint/2010/main" val="9870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29</a:t>
            </a:fld>
            <a:endParaRPr lang="en-US"/>
          </a:p>
        </p:txBody>
      </p:sp>
    </p:spTree>
    <p:extLst>
      <p:ext uri="{BB962C8B-B14F-4D97-AF65-F5344CB8AC3E}">
        <p14:creationId xmlns:p14="http://schemas.microsoft.com/office/powerpoint/2010/main" val="27801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learn best when I have my hands on the keyboard so I will make the promise that we will cover just enough of the fundamentals so that you aren’t lost when it’s time for the hands-on exercises, and no more.  If you want to dig into the fundamentals more deeply, there are reference links at the end of the presentation which cover every source I used to put all of the slides together.  I had to use Docker to really </a:t>
            </a:r>
            <a:r>
              <a:rPr lang="en-US" i="1" dirty="0"/>
              <a:t>get</a:t>
            </a:r>
            <a:r>
              <a:rPr lang="en-US" i="0" dirty="0"/>
              <a:t> Docker and my hope is that the combination of the quick background, hands-on exercises, and references work as well for you as they have for me.</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3</a:t>
            </a:fld>
            <a:endParaRPr lang="en-US"/>
          </a:p>
        </p:txBody>
      </p:sp>
    </p:spTree>
    <p:extLst>
      <p:ext uri="{BB962C8B-B14F-4D97-AF65-F5344CB8AC3E}">
        <p14:creationId xmlns:p14="http://schemas.microsoft.com/office/powerpoint/2010/main" val="87296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30</a:t>
            </a:fld>
            <a:endParaRPr lang="en-US"/>
          </a:p>
        </p:txBody>
      </p:sp>
    </p:spTree>
    <p:extLst>
      <p:ext uri="{BB962C8B-B14F-4D97-AF65-F5344CB8AC3E}">
        <p14:creationId xmlns:p14="http://schemas.microsoft.com/office/powerpoint/2010/main" val="3025618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31</a:t>
            </a:fld>
            <a:endParaRPr lang="en-US"/>
          </a:p>
        </p:txBody>
      </p:sp>
    </p:spTree>
    <p:extLst>
      <p:ext uri="{BB962C8B-B14F-4D97-AF65-F5344CB8AC3E}">
        <p14:creationId xmlns:p14="http://schemas.microsoft.com/office/powerpoint/2010/main" val="332295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32</a:t>
            </a:fld>
            <a:endParaRPr lang="en-US"/>
          </a:p>
        </p:txBody>
      </p:sp>
    </p:spTree>
    <p:extLst>
      <p:ext uri="{BB962C8B-B14F-4D97-AF65-F5344CB8AC3E}">
        <p14:creationId xmlns:p14="http://schemas.microsoft.com/office/powerpoint/2010/main" val="298298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33</a:t>
            </a:fld>
            <a:endParaRPr lang="en-US"/>
          </a:p>
        </p:txBody>
      </p:sp>
    </p:spTree>
    <p:extLst>
      <p:ext uri="{BB962C8B-B14F-4D97-AF65-F5344CB8AC3E}">
        <p14:creationId xmlns:p14="http://schemas.microsoft.com/office/powerpoint/2010/main" val="3482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34</a:t>
            </a:fld>
            <a:endParaRPr lang="en-US"/>
          </a:p>
        </p:txBody>
      </p:sp>
    </p:spTree>
    <p:extLst>
      <p:ext uri="{BB962C8B-B14F-4D97-AF65-F5344CB8AC3E}">
        <p14:creationId xmlns:p14="http://schemas.microsoft.com/office/powerpoint/2010/main" val="175736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35</a:t>
            </a:fld>
            <a:endParaRPr lang="en-US"/>
          </a:p>
        </p:txBody>
      </p:sp>
    </p:spTree>
    <p:extLst>
      <p:ext uri="{BB962C8B-B14F-4D97-AF65-F5344CB8AC3E}">
        <p14:creationId xmlns:p14="http://schemas.microsoft.com/office/powerpoint/2010/main" val="14220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36</a:t>
            </a:fld>
            <a:endParaRPr lang="en-US"/>
          </a:p>
        </p:txBody>
      </p:sp>
    </p:spTree>
    <p:extLst>
      <p:ext uri="{BB962C8B-B14F-4D97-AF65-F5344CB8AC3E}">
        <p14:creationId xmlns:p14="http://schemas.microsoft.com/office/powerpoint/2010/main" val="354020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37</a:t>
            </a:fld>
            <a:endParaRPr lang="en-US"/>
          </a:p>
        </p:txBody>
      </p:sp>
    </p:spTree>
    <p:extLst>
      <p:ext uri="{BB962C8B-B14F-4D97-AF65-F5344CB8AC3E}">
        <p14:creationId xmlns:p14="http://schemas.microsoft.com/office/powerpoint/2010/main" val="2489777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38</a:t>
            </a:fld>
            <a:endParaRPr lang="en-US"/>
          </a:p>
        </p:txBody>
      </p:sp>
    </p:spTree>
    <p:extLst>
      <p:ext uri="{BB962C8B-B14F-4D97-AF65-F5344CB8AC3E}">
        <p14:creationId xmlns:p14="http://schemas.microsoft.com/office/powerpoint/2010/main" val="26350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39</a:t>
            </a:fld>
            <a:endParaRPr lang="en-US"/>
          </a:p>
        </p:txBody>
      </p:sp>
    </p:spTree>
    <p:extLst>
      <p:ext uri="{BB962C8B-B14F-4D97-AF65-F5344CB8AC3E}">
        <p14:creationId xmlns:p14="http://schemas.microsoft.com/office/powerpoint/2010/main" val="27008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answer the most important question first: why does Docker matter and why should you care?  You might be thinking, “isn’t Docker just a different kind of virtualization?” or “I know how to use vSphere, Hyper-V, AWS EC2, or something of the like, what is so special about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Docker does three things really 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improves the scale of conventional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Makes applications and services highly portable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Turns those applications and services up and down, and scales them vertically and horizontally, in milliseconds; seriously.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bottom line is every organization wants to be faster, more flexible, and do both of those thing at the lowest possible price.  Docker matters, a lot, to every organization we work with so we need to understand Docker in order to be valuable and relevant.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that </a:t>
            </a:r>
            <a:r>
              <a:rPr lang="en-US" i="1" dirty="0"/>
              <a:t>really </a:t>
            </a:r>
            <a:r>
              <a:rPr lang="en-US" i="0" dirty="0"/>
              <a:t>means to us is…don’t be a CONE!  Learn something new, enjoy the process, and get some tangible value as </a:t>
            </a:r>
            <a:r>
              <a:rPr lang="en-US" i="0"/>
              <a:t>a result.</a:t>
            </a: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4</a:t>
            </a:fld>
            <a:endParaRPr lang="en-US"/>
          </a:p>
        </p:txBody>
      </p:sp>
    </p:spTree>
    <p:extLst>
      <p:ext uri="{BB962C8B-B14F-4D97-AF65-F5344CB8AC3E}">
        <p14:creationId xmlns:p14="http://schemas.microsoft.com/office/powerpoint/2010/main" val="304350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40</a:t>
            </a:fld>
            <a:endParaRPr lang="en-US"/>
          </a:p>
        </p:txBody>
      </p:sp>
    </p:spTree>
    <p:extLst>
      <p:ext uri="{BB962C8B-B14F-4D97-AF65-F5344CB8AC3E}">
        <p14:creationId xmlns:p14="http://schemas.microsoft.com/office/powerpoint/2010/main" val="3019378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41</a:t>
            </a:fld>
            <a:endParaRPr lang="en-US"/>
          </a:p>
        </p:txBody>
      </p:sp>
    </p:spTree>
    <p:extLst>
      <p:ext uri="{BB962C8B-B14F-4D97-AF65-F5344CB8AC3E}">
        <p14:creationId xmlns:p14="http://schemas.microsoft.com/office/powerpoint/2010/main" val="269979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42</a:t>
            </a:fld>
            <a:endParaRPr lang="en-US"/>
          </a:p>
        </p:txBody>
      </p:sp>
    </p:spTree>
    <p:extLst>
      <p:ext uri="{BB962C8B-B14F-4D97-AF65-F5344CB8AC3E}">
        <p14:creationId xmlns:p14="http://schemas.microsoft.com/office/powerpoint/2010/main" val="244156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43</a:t>
            </a:fld>
            <a:endParaRPr lang="en-US"/>
          </a:p>
        </p:txBody>
      </p:sp>
    </p:spTree>
    <p:extLst>
      <p:ext uri="{BB962C8B-B14F-4D97-AF65-F5344CB8AC3E}">
        <p14:creationId xmlns:p14="http://schemas.microsoft.com/office/powerpoint/2010/main" val="79812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44</a:t>
            </a:fld>
            <a:endParaRPr lang="en-US"/>
          </a:p>
        </p:txBody>
      </p:sp>
    </p:spTree>
    <p:extLst>
      <p:ext uri="{BB962C8B-B14F-4D97-AF65-F5344CB8AC3E}">
        <p14:creationId xmlns:p14="http://schemas.microsoft.com/office/powerpoint/2010/main" val="338724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45</a:t>
            </a:fld>
            <a:endParaRPr lang="en-US"/>
          </a:p>
        </p:txBody>
      </p:sp>
    </p:spTree>
    <p:extLst>
      <p:ext uri="{BB962C8B-B14F-4D97-AF65-F5344CB8AC3E}">
        <p14:creationId xmlns:p14="http://schemas.microsoft.com/office/powerpoint/2010/main" val="338348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46</a:t>
            </a:fld>
            <a:endParaRPr lang="en-US"/>
          </a:p>
        </p:txBody>
      </p:sp>
    </p:spTree>
    <p:extLst>
      <p:ext uri="{BB962C8B-B14F-4D97-AF65-F5344CB8AC3E}">
        <p14:creationId xmlns:p14="http://schemas.microsoft.com/office/powerpoint/2010/main" val="2473636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47</a:t>
            </a:fld>
            <a:endParaRPr lang="en-US"/>
          </a:p>
        </p:txBody>
      </p:sp>
    </p:spTree>
    <p:extLst>
      <p:ext uri="{BB962C8B-B14F-4D97-AF65-F5344CB8AC3E}">
        <p14:creationId xmlns:p14="http://schemas.microsoft.com/office/powerpoint/2010/main" val="4165323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48</a:t>
            </a:fld>
            <a:endParaRPr lang="en-US"/>
          </a:p>
        </p:txBody>
      </p:sp>
    </p:spTree>
    <p:extLst>
      <p:ext uri="{BB962C8B-B14F-4D97-AF65-F5344CB8AC3E}">
        <p14:creationId xmlns:p14="http://schemas.microsoft.com/office/powerpoint/2010/main" val="326761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49</a:t>
            </a:fld>
            <a:endParaRPr lang="en-US"/>
          </a:p>
        </p:txBody>
      </p:sp>
    </p:spTree>
    <p:extLst>
      <p:ext uri="{BB962C8B-B14F-4D97-AF65-F5344CB8AC3E}">
        <p14:creationId xmlns:p14="http://schemas.microsoft.com/office/powerpoint/2010/main" val="12438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spirit of what has become a WWT </a:t>
            </a:r>
            <a:r>
              <a:rPr lang="en-US" dirty="0" err="1"/>
              <a:t>DevNet</a:t>
            </a:r>
            <a:r>
              <a:rPr lang="en-US" dirty="0"/>
              <a:t> study group tradition, I included a snippet about Docker from Wikipedia.  If you are new to Docker, terms like, “OS-level virtualization” and “containers” may not mean a whole lot to you so let’s start with defining what Containers are and work from there.</a:t>
            </a:r>
          </a:p>
        </p:txBody>
      </p:sp>
      <p:sp>
        <p:nvSpPr>
          <p:cNvPr id="4" name="Slide Number Placeholder 3"/>
          <p:cNvSpPr>
            <a:spLocks noGrp="1"/>
          </p:cNvSpPr>
          <p:nvPr>
            <p:ph type="sldNum" sz="quarter" idx="5"/>
          </p:nvPr>
        </p:nvSpPr>
        <p:spPr/>
        <p:txBody>
          <a:bodyPr/>
          <a:lstStyle/>
          <a:p>
            <a:fld id="{020CF8D1-BA82-5045-ACF9-1AA42AD6A519}" type="slidenum">
              <a:rPr lang="en-US" smtClean="0"/>
              <a:t>5</a:t>
            </a:fld>
            <a:endParaRPr lang="en-US"/>
          </a:p>
        </p:txBody>
      </p:sp>
    </p:spTree>
    <p:extLst>
      <p:ext uri="{BB962C8B-B14F-4D97-AF65-F5344CB8AC3E}">
        <p14:creationId xmlns:p14="http://schemas.microsoft.com/office/powerpoint/2010/main" val="1449554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50</a:t>
            </a:fld>
            <a:endParaRPr lang="en-US"/>
          </a:p>
        </p:txBody>
      </p:sp>
    </p:spTree>
    <p:extLst>
      <p:ext uri="{BB962C8B-B14F-4D97-AF65-F5344CB8AC3E}">
        <p14:creationId xmlns:p14="http://schemas.microsoft.com/office/powerpoint/2010/main" val="3864789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51</a:t>
            </a:fld>
            <a:endParaRPr lang="en-US"/>
          </a:p>
        </p:txBody>
      </p:sp>
    </p:spTree>
    <p:extLst>
      <p:ext uri="{BB962C8B-B14F-4D97-AF65-F5344CB8AC3E}">
        <p14:creationId xmlns:p14="http://schemas.microsoft.com/office/powerpoint/2010/main" val="66125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52</a:t>
            </a:fld>
            <a:endParaRPr lang="en-US"/>
          </a:p>
        </p:txBody>
      </p:sp>
    </p:spTree>
    <p:extLst>
      <p:ext uri="{BB962C8B-B14F-4D97-AF65-F5344CB8AC3E}">
        <p14:creationId xmlns:p14="http://schemas.microsoft.com/office/powerpoint/2010/main" val="367539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53</a:t>
            </a:fld>
            <a:endParaRPr lang="en-US"/>
          </a:p>
        </p:txBody>
      </p:sp>
    </p:spTree>
    <p:extLst>
      <p:ext uri="{BB962C8B-B14F-4D97-AF65-F5344CB8AC3E}">
        <p14:creationId xmlns:p14="http://schemas.microsoft.com/office/powerpoint/2010/main" val="2253660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54</a:t>
            </a:fld>
            <a:endParaRPr lang="en-US"/>
          </a:p>
        </p:txBody>
      </p:sp>
    </p:spTree>
    <p:extLst>
      <p:ext uri="{BB962C8B-B14F-4D97-AF65-F5344CB8AC3E}">
        <p14:creationId xmlns:p14="http://schemas.microsoft.com/office/powerpoint/2010/main" val="2203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55</a:t>
            </a:fld>
            <a:endParaRPr lang="en-US"/>
          </a:p>
        </p:txBody>
      </p:sp>
    </p:spTree>
    <p:extLst>
      <p:ext uri="{BB962C8B-B14F-4D97-AF65-F5344CB8AC3E}">
        <p14:creationId xmlns:p14="http://schemas.microsoft.com/office/powerpoint/2010/main" val="43543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56</a:t>
            </a:fld>
            <a:endParaRPr lang="en-US"/>
          </a:p>
        </p:txBody>
      </p:sp>
    </p:spTree>
    <p:extLst>
      <p:ext uri="{BB962C8B-B14F-4D97-AF65-F5344CB8AC3E}">
        <p14:creationId xmlns:p14="http://schemas.microsoft.com/office/powerpoint/2010/main" val="427893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57</a:t>
            </a:fld>
            <a:endParaRPr lang="en-US"/>
          </a:p>
        </p:txBody>
      </p:sp>
    </p:spTree>
    <p:extLst>
      <p:ext uri="{BB962C8B-B14F-4D97-AF65-F5344CB8AC3E}">
        <p14:creationId xmlns:p14="http://schemas.microsoft.com/office/powerpoint/2010/main" val="3875601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58</a:t>
            </a:fld>
            <a:endParaRPr lang="en-US"/>
          </a:p>
        </p:txBody>
      </p:sp>
    </p:spTree>
    <p:extLst>
      <p:ext uri="{BB962C8B-B14F-4D97-AF65-F5344CB8AC3E}">
        <p14:creationId xmlns:p14="http://schemas.microsoft.com/office/powerpoint/2010/main" val="398337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59</a:t>
            </a:fld>
            <a:endParaRPr lang="en-US"/>
          </a:p>
        </p:txBody>
      </p:sp>
    </p:spTree>
    <p:extLst>
      <p:ext uri="{BB962C8B-B14F-4D97-AF65-F5344CB8AC3E}">
        <p14:creationId xmlns:p14="http://schemas.microsoft.com/office/powerpoint/2010/main" val="17189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snippet from Wikipedia that may be as equally unhelpful as the last one.  The takeaway here is there is a key difference between containers and virtual machines – containers are virtualized user spaces within a single bare-metal or virtual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Wikipedia quotes do more to confuse than help you understand Docker and containers, consider the quotes something you can reference later.  Let’s do a more detailed comparison of virtual machines and containers to simplify container architecture.</a:t>
            </a:r>
          </a:p>
        </p:txBody>
      </p:sp>
      <p:sp>
        <p:nvSpPr>
          <p:cNvPr id="4" name="Slide Number Placeholder 3"/>
          <p:cNvSpPr>
            <a:spLocks noGrp="1"/>
          </p:cNvSpPr>
          <p:nvPr>
            <p:ph type="sldNum" sz="quarter" idx="5"/>
          </p:nvPr>
        </p:nvSpPr>
        <p:spPr/>
        <p:txBody>
          <a:bodyPr/>
          <a:lstStyle/>
          <a:p>
            <a:fld id="{020CF8D1-BA82-5045-ACF9-1AA42AD6A519}" type="slidenum">
              <a:rPr lang="en-US" smtClean="0"/>
              <a:t>6</a:t>
            </a:fld>
            <a:endParaRPr lang="en-US"/>
          </a:p>
        </p:txBody>
      </p:sp>
    </p:spTree>
    <p:extLst>
      <p:ext uri="{BB962C8B-B14F-4D97-AF65-F5344CB8AC3E}">
        <p14:creationId xmlns:p14="http://schemas.microsoft.com/office/powerpoint/2010/main" val="520155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60</a:t>
            </a:fld>
            <a:endParaRPr lang="en-US"/>
          </a:p>
        </p:txBody>
      </p:sp>
    </p:spTree>
    <p:extLst>
      <p:ext uri="{BB962C8B-B14F-4D97-AF65-F5344CB8AC3E}">
        <p14:creationId xmlns:p14="http://schemas.microsoft.com/office/powerpoint/2010/main" val="2288088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61</a:t>
            </a:fld>
            <a:endParaRPr lang="en-US"/>
          </a:p>
        </p:txBody>
      </p:sp>
    </p:spTree>
    <p:extLst>
      <p:ext uri="{BB962C8B-B14F-4D97-AF65-F5344CB8AC3E}">
        <p14:creationId xmlns:p14="http://schemas.microsoft.com/office/powerpoint/2010/main" val="986027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62</a:t>
            </a:fld>
            <a:endParaRPr lang="en-US"/>
          </a:p>
        </p:txBody>
      </p:sp>
    </p:spTree>
    <p:extLst>
      <p:ext uri="{BB962C8B-B14F-4D97-AF65-F5344CB8AC3E}">
        <p14:creationId xmlns:p14="http://schemas.microsoft.com/office/powerpoint/2010/main" val="3023571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63</a:t>
            </a:fld>
            <a:endParaRPr lang="en-US"/>
          </a:p>
        </p:txBody>
      </p:sp>
    </p:spTree>
    <p:extLst>
      <p:ext uri="{BB962C8B-B14F-4D97-AF65-F5344CB8AC3E}">
        <p14:creationId xmlns:p14="http://schemas.microsoft.com/office/powerpoint/2010/main" val="2061207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64</a:t>
            </a:fld>
            <a:endParaRPr lang="en-US"/>
          </a:p>
        </p:txBody>
      </p:sp>
    </p:spTree>
    <p:extLst>
      <p:ext uri="{BB962C8B-B14F-4D97-AF65-F5344CB8AC3E}">
        <p14:creationId xmlns:p14="http://schemas.microsoft.com/office/powerpoint/2010/main" val="2822248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65</a:t>
            </a:fld>
            <a:endParaRPr lang="en-US"/>
          </a:p>
        </p:txBody>
      </p:sp>
    </p:spTree>
    <p:extLst>
      <p:ext uri="{BB962C8B-B14F-4D97-AF65-F5344CB8AC3E}">
        <p14:creationId xmlns:p14="http://schemas.microsoft.com/office/powerpoint/2010/main" val="285626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66</a:t>
            </a:fld>
            <a:endParaRPr lang="en-US"/>
          </a:p>
        </p:txBody>
      </p:sp>
    </p:spTree>
    <p:extLst>
      <p:ext uri="{BB962C8B-B14F-4D97-AF65-F5344CB8AC3E}">
        <p14:creationId xmlns:p14="http://schemas.microsoft.com/office/powerpoint/2010/main" val="2695603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67</a:t>
            </a:fld>
            <a:endParaRPr lang="en-US"/>
          </a:p>
        </p:txBody>
      </p:sp>
    </p:spTree>
    <p:extLst>
      <p:ext uri="{BB962C8B-B14F-4D97-AF65-F5344CB8AC3E}">
        <p14:creationId xmlns:p14="http://schemas.microsoft.com/office/powerpoint/2010/main" val="3883444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68</a:t>
            </a:fld>
            <a:endParaRPr lang="en-US"/>
          </a:p>
        </p:txBody>
      </p:sp>
    </p:spTree>
    <p:extLst>
      <p:ext uri="{BB962C8B-B14F-4D97-AF65-F5344CB8AC3E}">
        <p14:creationId xmlns:p14="http://schemas.microsoft.com/office/powerpoint/2010/main" val="912644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69</a:t>
            </a:fld>
            <a:endParaRPr lang="en-US"/>
          </a:p>
        </p:txBody>
      </p:sp>
    </p:spTree>
    <p:extLst>
      <p:ext uri="{BB962C8B-B14F-4D97-AF65-F5344CB8AC3E}">
        <p14:creationId xmlns:p14="http://schemas.microsoft.com/office/powerpoint/2010/main" val="37332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share an analogy that helped me, for the first time, understand what containers actually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think of a virtual machine like a house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Everything you need, and probably some things you don’t need, come within a dedicated building on your own property.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have: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doors and locks to secure your house.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Dedicated power, water, natural gas, and Internet access.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dedicated living spaces for specific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only ever use your kitchen, bathroom, and bedroom you have a lot of unused space which requires requires power, HVAC, window coverings…you get the idea.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a container like an apartment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of your own property, you live within your own dedicated space in a shared building.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also have security by way of doors and locks.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apartment complex provides shared access to utility services and every apartment has access to those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living spaces may have a shared purpose which means you can more efficiently use space.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plenty of reasons to have a house although it doesn’t make sense to buy a house if all you need is an apartment.  Virtualization is great and absolutely necessary for many purposes.  If, however, you need to run a simple service, say DNS or NTP, it may not make sense to install, secure, and maintain a full operating system, and its many included services which you don’t need for your purpose.  This is where containers shine.  Let’s compare the architectures of virtual machines and containers so you can see how this works.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20CF8D1-BA82-5045-ACF9-1AA42AD6A519}" type="slidenum">
              <a:rPr lang="en-US" smtClean="0"/>
              <a:t>7</a:t>
            </a:fld>
            <a:endParaRPr lang="en-US"/>
          </a:p>
        </p:txBody>
      </p:sp>
    </p:spTree>
    <p:extLst>
      <p:ext uri="{BB962C8B-B14F-4D97-AF65-F5344CB8AC3E}">
        <p14:creationId xmlns:p14="http://schemas.microsoft.com/office/powerpoint/2010/main" val="1380605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70</a:t>
            </a:fld>
            <a:endParaRPr lang="en-US"/>
          </a:p>
        </p:txBody>
      </p:sp>
    </p:spTree>
    <p:extLst>
      <p:ext uri="{BB962C8B-B14F-4D97-AF65-F5344CB8AC3E}">
        <p14:creationId xmlns:p14="http://schemas.microsoft.com/office/powerpoint/2010/main" val="123379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71</a:t>
            </a:fld>
            <a:endParaRPr lang="en-US"/>
          </a:p>
        </p:txBody>
      </p:sp>
    </p:spTree>
    <p:extLst>
      <p:ext uri="{BB962C8B-B14F-4D97-AF65-F5344CB8AC3E}">
        <p14:creationId xmlns:p14="http://schemas.microsoft.com/office/powerpoint/2010/main" val="2064845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72</a:t>
            </a:fld>
            <a:endParaRPr lang="en-US"/>
          </a:p>
        </p:txBody>
      </p:sp>
    </p:spTree>
    <p:extLst>
      <p:ext uri="{BB962C8B-B14F-4D97-AF65-F5344CB8AC3E}">
        <p14:creationId xmlns:p14="http://schemas.microsoft.com/office/powerpoint/2010/main" val="3059416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73</a:t>
            </a:fld>
            <a:endParaRPr lang="en-US"/>
          </a:p>
        </p:txBody>
      </p:sp>
    </p:spTree>
    <p:extLst>
      <p:ext uri="{BB962C8B-B14F-4D97-AF65-F5344CB8AC3E}">
        <p14:creationId xmlns:p14="http://schemas.microsoft.com/office/powerpoint/2010/main" val="1289901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74</a:t>
            </a:fld>
            <a:endParaRPr lang="en-US"/>
          </a:p>
        </p:txBody>
      </p:sp>
    </p:spTree>
    <p:extLst>
      <p:ext uri="{BB962C8B-B14F-4D97-AF65-F5344CB8AC3E}">
        <p14:creationId xmlns:p14="http://schemas.microsoft.com/office/powerpoint/2010/main" val="228235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76</a:t>
            </a:fld>
            <a:endParaRPr lang="en-US"/>
          </a:p>
        </p:txBody>
      </p:sp>
    </p:spTree>
    <p:extLst>
      <p:ext uri="{BB962C8B-B14F-4D97-AF65-F5344CB8AC3E}">
        <p14:creationId xmlns:p14="http://schemas.microsoft.com/office/powerpoint/2010/main" val="4801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78</a:t>
            </a:fld>
            <a:endParaRPr lang="en-US"/>
          </a:p>
        </p:txBody>
      </p:sp>
    </p:spTree>
    <p:extLst>
      <p:ext uri="{BB962C8B-B14F-4D97-AF65-F5344CB8AC3E}">
        <p14:creationId xmlns:p14="http://schemas.microsoft.com/office/powerpoint/2010/main" val="2177487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80</a:t>
            </a:fld>
            <a:endParaRPr lang="en-US"/>
          </a:p>
        </p:txBody>
      </p:sp>
    </p:spTree>
    <p:extLst>
      <p:ext uri="{BB962C8B-B14F-4D97-AF65-F5344CB8AC3E}">
        <p14:creationId xmlns:p14="http://schemas.microsoft.com/office/powerpoint/2010/main" val="375867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82</a:t>
            </a:fld>
            <a:endParaRPr lang="en-US"/>
          </a:p>
        </p:txBody>
      </p:sp>
    </p:spTree>
    <p:extLst>
      <p:ext uri="{BB962C8B-B14F-4D97-AF65-F5344CB8AC3E}">
        <p14:creationId xmlns:p14="http://schemas.microsoft.com/office/powerpoint/2010/main" val="3443107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84</a:t>
            </a:fld>
            <a:endParaRPr lang="en-US"/>
          </a:p>
        </p:txBody>
      </p:sp>
    </p:spTree>
    <p:extLst>
      <p:ext uri="{BB962C8B-B14F-4D97-AF65-F5344CB8AC3E}">
        <p14:creationId xmlns:p14="http://schemas.microsoft.com/office/powerpoint/2010/main" val="232084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main types of virtualization: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 virtualization is what we see most often in IT operations.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a bare metal server we install a hypervisor, like vSphere, for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top of the hypervisor we can install a bunch of guest operating system instances.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each of those operating systems has their own applications, binaries, and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typically isolate applications to their own virtual machines to avoid resource conflicts.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II virtualization is largely the same with the key difference being we install an operating system on the bare metal and run the hypervisor as an application on the host 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type II hypervisors are things like VMware Fusion, KVM, and VirtualBox.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machines run in the same manner on a type II hypervisor as they do on a type I hypervisor.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 containerized architecture we typically: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 an operating system on bare metal and install a containerization platform on the operating system, in our case, that’s Docker.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each have their own isolated copies of binaries and libraries to support applications although containers rely on the host OS for core or kernel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having to install a new operating system each time there is a need for a new service or feature gives containers a huge scale advantage over virtual machines.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containers don’t boot up and shut down like virtual machines do.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host OS provides kernel services to the container manager, containers can instantiate, start, stop, and restart in milliseconds.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new DNS or NTP service you want to launch?  Fire up a Docker Container and have access to the service instantly instead of waiting on an operating system to install or clone.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you need two DNS servers for redundancy?  Launch a new Docker Container and you have another service in the blink of an eye.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container crashes, it can be back online faster before you realized it crashed.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more thing to note, Docker relies on many Linux libraries and, therefore, it </a:t>
            </a:r>
            <a:r>
              <a:rPr lang="en-US" i="1" dirty="0"/>
              <a:t>only </a:t>
            </a:r>
            <a:r>
              <a:rPr lang="en-US" i="0" dirty="0"/>
              <a:t>runs on Linux.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If you’re thinking, “What about the Docker Desktop that you told me to install on my Mac or Windows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Docker Desktop runs both the Docker container platform and its own type II hypervisor which boots a Linux OS to run the Docker Daemon.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Anyway, containers don’t replace the need for virtual machines but they definitely show their strengths in many use cases.  Let’s talk about some common situations that are great fits for containers but not so great for virtual machines.</a:t>
            </a:r>
          </a:p>
        </p:txBody>
      </p:sp>
      <p:sp>
        <p:nvSpPr>
          <p:cNvPr id="4" name="Slide Number Placeholder 3"/>
          <p:cNvSpPr>
            <a:spLocks noGrp="1"/>
          </p:cNvSpPr>
          <p:nvPr>
            <p:ph type="sldNum" sz="quarter" idx="5"/>
          </p:nvPr>
        </p:nvSpPr>
        <p:spPr/>
        <p:txBody>
          <a:bodyPr/>
          <a:lstStyle/>
          <a:p>
            <a:fld id="{020CF8D1-BA82-5045-ACF9-1AA42AD6A519}" type="slidenum">
              <a:rPr lang="en-US" smtClean="0"/>
              <a:t>8</a:t>
            </a:fld>
            <a:endParaRPr lang="en-US"/>
          </a:p>
        </p:txBody>
      </p:sp>
    </p:spTree>
    <p:extLst>
      <p:ext uri="{BB962C8B-B14F-4D97-AF65-F5344CB8AC3E}">
        <p14:creationId xmlns:p14="http://schemas.microsoft.com/office/powerpoint/2010/main" val="1304958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86</a:t>
            </a:fld>
            <a:endParaRPr lang="en-US"/>
          </a:p>
        </p:txBody>
      </p:sp>
    </p:spTree>
    <p:extLst>
      <p:ext uri="{BB962C8B-B14F-4D97-AF65-F5344CB8AC3E}">
        <p14:creationId xmlns:p14="http://schemas.microsoft.com/office/powerpoint/2010/main" val="526963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TODO</a:t>
            </a:r>
          </a:p>
        </p:txBody>
      </p:sp>
      <p:sp>
        <p:nvSpPr>
          <p:cNvPr id="4" name="Slide Number Placeholder 3"/>
          <p:cNvSpPr>
            <a:spLocks noGrp="1"/>
          </p:cNvSpPr>
          <p:nvPr>
            <p:ph type="sldNum" sz="quarter" idx="5"/>
          </p:nvPr>
        </p:nvSpPr>
        <p:spPr/>
        <p:txBody>
          <a:bodyPr/>
          <a:lstStyle/>
          <a:p>
            <a:fld id="{020CF8D1-BA82-5045-ACF9-1AA42AD6A519}" type="slidenum">
              <a:rPr lang="en-US" smtClean="0"/>
              <a:t>89</a:t>
            </a:fld>
            <a:endParaRPr lang="en-US"/>
          </a:p>
        </p:txBody>
      </p:sp>
    </p:spTree>
    <p:extLst>
      <p:ext uri="{BB962C8B-B14F-4D97-AF65-F5344CB8AC3E}">
        <p14:creationId xmlns:p14="http://schemas.microsoft.com/office/powerpoint/2010/main" val="419430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One of the first big wins for Docker is with standardized developer environments</a:t>
            </a:r>
          </a:p>
          <a:p>
            <a:pPr marL="171450" indent="-171450">
              <a:buFont typeface="Arial" panose="020B0604020202020204" pitchFamily="34" charset="0"/>
              <a:buChar char="•"/>
            </a:pPr>
            <a:r>
              <a:rPr lang="en-US" dirty="0"/>
              <a:t>Imagine someone shares a really sweet script or program with you and you try to run it on your computer only to experience the joy of some dependency error</a:t>
            </a:r>
          </a:p>
          <a:p>
            <a:pPr marL="628650" lvl="1" indent="-171450">
              <a:buFont typeface="Arial" panose="020B0604020202020204" pitchFamily="34" charset="0"/>
              <a:buChar char="•"/>
            </a:pPr>
            <a:r>
              <a:rPr lang="en-US" dirty="0"/>
              <a:t>You ask the person that built the script for help and they give you a very insightful reply like, “I don’t know what the problem is because it works just fine on my computer.”</a:t>
            </a:r>
          </a:p>
          <a:p>
            <a:pPr marL="1085850" lvl="2" indent="-171450">
              <a:buFont typeface="Arial" panose="020B0604020202020204" pitchFamily="34" charset="0"/>
              <a:buChar char="•"/>
            </a:pPr>
            <a:r>
              <a:rPr lang="en-US" dirty="0"/>
              <a:t>Now I’m not a developer myself so I called my brother that works at a developer for a cloud-native software company that doesn’t use Docker containers for their development environments and asked him if he ever runs into situations where one persons code doesn’t work on someone else’s computer or in a different deployment environment.</a:t>
            </a:r>
          </a:p>
          <a:p>
            <a:pPr marL="1085850" lvl="2" indent="-171450">
              <a:buFont typeface="Arial" panose="020B0604020202020204" pitchFamily="34" charset="0"/>
              <a:buChar char="•"/>
            </a:pPr>
            <a:r>
              <a:rPr lang="en-US" dirty="0"/>
              <a:t>His response, and I’ll only change the wording slightly was, “Dude, that </a:t>
            </a:r>
            <a:r>
              <a:rPr lang="en-US" dirty="0" err="1"/>
              <a:t>sh&amp;t</a:t>
            </a:r>
            <a:r>
              <a:rPr lang="en-US" dirty="0"/>
              <a:t> happens 75 times a day; that’s the definition </a:t>
            </a:r>
            <a:r>
              <a:rPr lang="en-US" i="0" dirty="0"/>
              <a:t>standard development environment around here.”</a:t>
            </a:r>
          </a:p>
          <a:p>
            <a:pPr marL="1085850" lvl="2" indent="-171450">
              <a:buFont typeface="Arial" panose="020B0604020202020204" pitchFamily="34" charset="0"/>
              <a:buChar char="•"/>
            </a:pPr>
            <a:r>
              <a:rPr lang="en-US" i="0" dirty="0"/>
              <a:t>Someone could certainly build a virtual machine with all of the appropriate tools but distributing and maintaining who knows how many copies of a several-dozen gigabyte virtual machine isn’t going to work.  There are too many moving parts, no good way to manage distribution and maintain version control, plus INFOSEC will go nuts when they can’t keep track of an unknown number of virtual machines to patch.</a:t>
            </a:r>
          </a:p>
          <a:p>
            <a:pPr marL="628650" lvl="1" indent="-171450">
              <a:buFont typeface="Arial" panose="020B0604020202020204" pitchFamily="34" charset="0"/>
              <a:buChar char="•"/>
            </a:pPr>
            <a:r>
              <a:rPr lang="en-US" dirty="0"/>
              <a:t>No imagine this scenario instead; the organization maintains a Docker Image that’s only a couple hundred megabytes in a version-controlled repository with all of their standardized development tools, packages, dependencies, and everything else they need to write code.</a:t>
            </a:r>
          </a:p>
          <a:p>
            <a:pPr marL="1085850" lvl="2" indent="-171450">
              <a:buFont typeface="Arial" panose="020B0604020202020204" pitchFamily="34" charset="0"/>
              <a:buChar char="•"/>
            </a:pPr>
            <a:r>
              <a:rPr lang="en-US" dirty="0"/>
              <a:t>Anyone that wants to write code downloads the latest copy of the Docker Image, writes their code and it works on every developer's computer and in every runtime environment.</a:t>
            </a:r>
          </a:p>
          <a:p>
            <a:pPr marL="1085850" lvl="2" indent="-171450">
              <a:buFont typeface="Arial" panose="020B0604020202020204" pitchFamily="34" charset="0"/>
              <a:buChar char="•"/>
            </a:pPr>
            <a:r>
              <a:rPr lang="en-US" dirty="0"/>
              <a:t>Nobody has to keep tight control of their package version inventory; they start up a Docker Container with all of the correct tools, every time.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next win for Docker is with distributed, multi-cloud application deployments.</a:t>
            </a:r>
          </a:p>
          <a:p>
            <a:pPr marL="171450" lvl="0" indent="-171450">
              <a:buFont typeface="Arial" panose="020B0604020202020204" pitchFamily="34" charset="0"/>
              <a:buChar char="•"/>
            </a:pPr>
            <a:r>
              <a:rPr lang="en-US" dirty="0"/>
              <a:t>Let’s say, for example, an organization has an application running in AWS and they want to be able to move or expand it to Azure or even to their private cloud environment in a </a:t>
            </a:r>
            <a:r>
              <a:rPr lang="en-US" dirty="0" err="1"/>
              <a:t>CoLo</a:t>
            </a:r>
            <a:r>
              <a:rPr lang="en-US" dirty="0"/>
              <a:t> whenever there is high demand.</a:t>
            </a:r>
          </a:p>
          <a:p>
            <a:pPr marL="628650" lvl="1" indent="-171450">
              <a:buFont typeface="Arial" panose="020B0604020202020204" pitchFamily="34" charset="0"/>
              <a:buChar char="•"/>
            </a:pPr>
            <a:r>
              <a:rPr lang="en-US" dirty="0"/>
              <a:t>This is tough to orchestrate with virtual machines both because they tend to be big and require conversion when they move from platform to platform.</a:t>
            </a:r>
          </a:p>
          <a:p>
            <a:pPr marL="628650" lvl="1" indent="-171450">
              <a:buFont typeface="Arial" panose="020B0604020202020204" pitchFamily="34" charset="0"/>
              <a:buChar char="•"/>
            </a:pPr>
            <a:r>
              <a:rPr lang="en-US" dirty="0"/>
              <a:t>That’s too bulky and slow for most organizations that need to react on-demand.</a:t>
            </a:r>
          </a:p>
          <a:p>
            <a:pPr marL="171450" lvl="0" indent="-171450">
              <a:buFont typeface="Arial" panose="020B0604020202020204" pitchFamily="34" charset="0"/>
              <a:buChar char="•"/>
            </a:pPr>
            <a:r>
              <a:rPr lang="en-US" dirty="0"/>
              <a:t>By contrast Docker containers are small and highly portable because they have a standard format that will work in any environment.</a:t>
            </a:r>
          </a:p>
          <a:p>
            <a:pPr marL="628650" lvl="1" indent="-171450">
              <a:buFont typeface="Arial" panose="020B0604020202020204" pitchFamily="34" charset="0"/>
              <a:buChar char="•"/>
            </a:pPr>
            <a:r>
              <a:rPr lang="en-US" dirty="0"/>
              <a:t>Containerized applications are, generally, small and lightweight compared to their virtual machine counterparts.</a:t>
            </a:r>
          </a:p>
          <a:p>
            <a:pPr marL="628650" lvl="1" indent="-171450">
              <a:buFont typeface="Arial" panose="020B0604020202020204" pitchFamily="34" charset="0"/>
              <a:buChar char="•"/>
            </a:pPr>
            <a:r>
              <a:rPr lang="en-US" dirty="0"/>
              <a:t>Container orchestration platforms can quickly move services between clouds in a way that is transparent to the applications.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Another win for Docker is with micro-service-based application architecture</a:t>
            </a:r>
          </a:p>
          <a:p>
            <a:pPr marL="171450" lvl="0" indent="-171450">
              <a:buFont typeface="Arial" panose="020B0604020202020204" pitchFamily="34" charset="0"/>
              <a:buChar char="•"/>
            </a:pPr>
            <a:r>
              <a:rPr lang="en-US" dirty="0"/>
              <a:t>Many applications use a monolithic architecture, where multiple services run on the same server.</a:t>
            </a:r>
          </a:p>
          <a:p>
            <a:pPr marL="628650" lvl="1" indent="-171450">
              <a:buFont typeface="Arial" panose="020B0604020202020204" pitchFamily="34" charset="0"/>
              <a:buChar char="•"/>
            </a:pPr>
            <a:r>
              <a:rPr lang="en-US" dirty="0"/>
              <a:t>For example, a front-end web server may handle the delivery of e-commerce, product recommendation, and search services.</a:t>
            </a:r>
          </a:p>
          <a:p>
            <a:pPr marL="628650" lvl="1" indent="-171450">
              <a:buFont typeface="Arial" panose="020B0604020202020204" pitchFamily="34" charset="0"/>
              <a:buChar char="•"/>
            </a:pPr>
            <a:r>
              <a:rPr lang="en-US" dirty="0"/>
              <a:t>If that web server fails, all of those services become unavailable.</a:t>
            </a:r>
          </a:p>
          <a:p>
            <a:pPr marL="171450" lvl="0" indent="-171450">
              <a:buFont typeface="Arial" panose="020B0604020202020204" pitchFamily="34" charset="0"/>
              <a:buChar char="•"/>
            </a:pPr>
            <a:r>
              <a:rPr lang="en-US" dirty="0"/>
              <a:t>However, an application that uses a micro-services architecture, where each independent service runs in a separate Docker container, can tolerate the failure of a single service and still run, even if in a temporarily degraded state.</a:t>
            </a:r>
          </a:p>
          <a:p>
            <a:pPr marL="628650" lvl="1" indent="-171450">
              <a:buFont typeface="Arial" panose="020B0604020202020204" pitchFamily="34" charset="0"/>
              <a:buChar char="•"/>
            </a:pPr>
            <a:r>
              <a:rPr lang="en-US" dirty="0"/>
              <a:t>Maybe the product recommendations don’t work but shoppers can still search for products and place orders.</a:t>
            </a:r>
          </a:p>
          <a:p>
            <a:pPr marL="628650" lvl="1" indent="-171450">
              <a:buFont typeface="Arial" panose="020B0604020202020204" pitchFamily="34" charset="0"/>
              <a:buChar char="•"/>
            </a:pPr>
            <a:r>
              <a:rPr lang="en-US" dirty="0"/>
              <a:t>Micro-services also scale really, really well and a container orchestration platform can both maintain a minimum number of copies for any given service and automatically redeploy, within seconds, containers that fail.</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The last win for Docker we will review is a bit simpler but really handy.</a:t>
            </a:r>
          </a:p>
          <a:p>
            <a:pPr marL="171450" lvl="0" indent="-171450">
              <a:buFont typeface="Arial" panose="020B0604020202020204" pitchFamily="34" charset="0"/>
              <a:buChar char="•"/>
            </a:pPr>
            <a:r>
              <a:rPr lang="en-US" dirty="0"/>
              <a:t>Let’s say you need a way to practice Bash commands for, say, an upcoming exam or you want to practice working with iptables.</a:t>
            </a:r>
          </a:p>
          <a:p>
            <a:pPr marL="628650" lvl="1" indent="-171450">
              <a:buFont typeface="Arial" panose="020B0604020202020204" pitchFamily="34" charset="0"/>
              <a:buChar char="•"/>
            </a:pPr>
            <a:r>
              <a:rPr lang="en-US" dirty="0"/>
              <a:t>There are a lot of reasons you might want or need to use a Linux tool on a Mac or Windows PC.</a:t>
            </a:r>
          </a:p>
          <a:p>
            <a:pPr marL="628650" lvl="1" indent="-171450">
              <a:buFont typeface="Arial" panose="020B0604020202020204" pitchFamily="34" charset="0"/>
              <a:buChar char="•"/>
            </a:pPr>
            <a:r>
              <a:rPr lang="en-US" dirty="0"/>
              <a:t>It may take you a few hours to get a Linux virtual machine running on your computer but you can install Docker Desktop and, with an Internet connection and a single command, have a functional copy of Linux online in less than a minute.</a:t>
            </a:r>
          </a:p>
          <a:p>
            <a:pPr marL="628650" lvl="1" indent="-171450">
              <a:buFont typeface="Arial" panose="020B0604020202020204" pitchFamily="34" charset="0"/>
              <a:buChar char="•"/>
            </a:pPr>
            <a:r>
              <a:rPr lang="en-US" dirty="0"/>
              <a:t>You can also run dozens of containers on your computer with a negligible impact to your system resources and create and destroy containers, just about instantly.</a:t>
            </a:r>
          </a:p>
          <a:p>
            <a:pPr marL="1085850" lvl="2" indent="-171450">
              <a:buFont typeface="Arial" panose="020B0604020202020204" pitchFamily="34" charset="0"/>
              <a:buChar char="•"/>
            </a:pPr>
            <a:r>
              <a:rPr lang="en-US" dirty="0"/>
              <a:t>Docker really rocks when it comes to this sort of scale and speed.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There are many other wins for Docker, especially when it comes to automated testing.  More on that later in the presentation.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 how does Docker actually work?  Let’s take a look at the components that make up Docker.</a:t>
            </a:r>
          </a:p>
        </p:txBody>
      </p:sp>
      <p:sp>
        <p:nvSpPr>
          <p:cNvPr id="4" name="Slide Number Placeholder 3"/>
          <p:cNvSpPr>
            <a:spLocks noGrp="1"/>
          </p:cNvSpPr>
          <p:nvPr>
            <p:ph type="sldNum" sz="quarter" idx="5"/>
          </p:nvPr>
        </p:nvSpPr>
        <p:spPr/>
        <p:txBody>
          <a:bodyPr/>
          <a:lstStyle/>
          <a:p>
            <a:fld id="{020CF8D1-BA82-5045-ACF9-1AA42AD6A519}" type="slidenum">
              <a:rPr lang="en-US" smtClean="0"/>
              <a:t>9</a:t>
            </a:fld>
            <a:endParaRPr lang="en-US"/>
          </a:p>
        </p:txBody>
      </p:sp>
    </p:spTree>
    <p:extLst>
      <p:ext uri="{BB962C8B-B14F-4D97-AF65-F5344CB8AC3E}">
        <p14:creationId xmlns:p14="http://schemas.microsoft.com/office/powerpoint/2010/main" val="174928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1414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790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46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World Wide Technology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fld id="{A44B02FA-DD2D-1844-AE35-8B2EAB0CF4EF}" type="slidenum">
              <a:rPr lang="en-US" smtClean="0"/>
              <a:pPr/>
              <a:t>‹#›</a:t>
            </a:fld>
            <a:endParaRPr lang="en-US" dirty="0"/>
          </a:p>
        </p:txBody>
      </p:sp>
    </p:spTree>
    <p:extLst>
      <p:ext uri="{BB962C8B-B14F-4D97-AF65-F5344CB8AC3E}">
        <p14:creationId xmlns:p14="http://schemas.microsoft.com/office/powerpoint/2010/main" val="36826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World Wide Technology ©</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9355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3953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World Wide Technology ©</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69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World Wide Technology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914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World Wide Technology ©</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358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181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World Wide Technology ©</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341E4-F420-5145-AAB6-D3DAF6206BBB}" type="slidenum">
              <a:rPr lang="en-US" smtClean="0"/>
              <a:t>‹#›</a:t>
            </a:fld>
            <a:endParaRPr lang="en-US"/>
          </a:p>
        </p:txBody>
      </p:sp>
    </p:spTree>
    <p:extLst>
      <p:ext uri="{BB962C8B-B14F-4D97-AF65-F5344CB8AC3E}">
        <p14:creationId xmlns:p14="http://schemas.microsoft.com/office/powerpoint/2010/main" val="40068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World Wide Technology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1E4-F420-5145-AAB6-D3DAF6206BBB}" type="slidenum">
              <a:rPr lang="en-US" smtClean="0"/>
              <a:t>‹#›</a:t>
            </a:fld>
            <a:endParaRPr lang="en-US" dirty="0"/>
          </a:p>
        </p:txBody>
      </p:sp>
    </p:spTree>
    <p:extLst>
      <p:ext uri="{BB962C8B-B14F-4D97-AF65-F5344CB8AC3E}">
        <p14:creationId xmlns:p14="http://schemas.microsoft.com/office/powerpoint/2010/main" val="30201147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hub.docker.com/signup" TargetMode="External"/><Relationship Id="rId7"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wwt.com/hullt/docker-foundations" TargetMode="External"/><Relationship Id="rId5" Type="http://schemas.openxmlformats.org/officeDocument/2006/relationships/hyperlink" Target="https://atc-support.apps.wwtatc.com/vpn_access" TargetMode="External"/><Relationship Id="rId4" Type="http://schemas.openxmlformats.org/officeDocument/2006/relationships/hyperlink" Target="https://www.docker.com/products/docker-deskto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ub.docker.com/_/python"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4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4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ocker_%28software%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4.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47.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48.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9.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5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51.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54.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s://github.wwt.com/pages/hullt/devnet-quizzes/docker-fundamental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OS-level_virtualization" TargetMode="External"/><Relationship Id="rId2" Type="http://schemas.openxmlformats.org/officeDocument/2006/relationships/hyperlink" Target="https://en.wikipedia.org/wiki/Docker_%28software%29" TargetMode="External"/><Relationship Id="rId1" Type="http://schemas.openxmlformats.org/officeDocument/2006/relationships/slideLayout" Target="../slideLayouts/slideLayout2.xml"/><Relationship Id="rId4" Type="http://schemas.openxmlformats.org/officeDocument/2006/relationships/hyperlink" Target="https://diveintodocker.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Introduction To Docker</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A little bit of background with plenty of hands-on</a:t>
            </a:r>
          </a:p>
        </p:txBody>
      </p:sp>
      <p:pic>
        <p:nvPicPr>
          <p:cNvPr id="6" name="Picture 5">
            <a:extLst>
              <a:ext uri="{FF2B5EF4-FFF2-40B4-BE49-F238E27FC236}">
                <a16:creationId xmlns:a16="http://schemas.microsoft.com/office/drawing/2014/main" id="{2FE9FD58-F0E2-F249-B868-181D32B42DA7}"/>
              </a:ext>
            </a:extLst>
          </p:cNvPr>
          <p:cNvPicPr>
            <a:picLocks noChangeAspect="1"/>
          </p:cNvPicPr>
          <p:nvPr/>
        </p:nvPicPr>
        <p:blipFill>
          <a:blip r:embed="rId3"/>
          <a:stretch>
            <a:fillRect/>
          </a:stretch>
        </p:blipFill>
        <p:spPr>
          <a:xfrm>
            <a:off x="3238500" y="529392"/>
            <a:ext cx="5715000" cy="16389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4"/>
          <a:stretch>
            <a:fillRect/>
          </a:stretch>
        </p:blipFill>
        <p:spPr>
          <a:xfrm>
            <a:off x="4202610" y="3735430"/>
            <a:ext cx="3786779" cy="3223270"/>
          </a:xfrm>
          <a:prstGeom prst="rect">
            <a:avLst/>
          </a:prstGeom>
        </p:spPr>
      </p:pic>
    </p:spTree>
    <p:extLst>
      <p:ext uri="{BB962C8B-B14F-4D97-AF65-F5344CB8AC3E}">
        <p14:creationId xmlns:p14="http://schemas.microsoft.com/office/powerpoint/2010/main" val="29095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9E5736A-9A37-7143-B059-B5843DF87E8D}"/>
              </a:ext>
            </a:extLst>
          </p:cNvPr>
          <p:cNvCxnSpPr>
            <a:stCxn id="19" idx="2"/>
            <a:endCxn id="20" idx="0"/>
          </p:cNvCxnSpPr>
          <p:nvPr/>
        </p:nvCxnSpPr>
        <p:spPr>
          <a:xfrm>
            <a:off x="1915391"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24AD4-DD59-274B-8D4B-4328D09E4A5C}"/>
              </a:ext>
            </a:extLst>
          </p:cNvPr>
          <p:cNvCxnSpPr>
            <a:cxnSpLocks/>
          </p:cNvCxnSpPr>
          <p:nvPr/>
        </p:nvCxnSpPr>
        <p:spPr>
          <a:xfrm>
            <a:off x="1915391"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03B1B1-B636-274A-9E77-98CB611A0335}"/>
              </a:ext>
            </a:extLst>
          </p:cNvPr>
          <p:cNvCxnSpPr>
            <a:cxnSpLocks/>
          </p:cNvCxnSpPr>
          <p:nvPr/>
        </p:nvCxnSpPr>
        <p:spPr>
          <a:xfrm>
            <a:off x="8312357" y="3429000"/>
            <a:ext cx="1964252"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1FDB36-FA0B-1147-9C8B-431878DD1634}"/>
              </a:ext>
            </a:extLst>
          </p:cNvPr>
          <p:cNvCxnSpPr/>
          <p:nvPr/>
        </p:nvCxnSpPr>
        <p:spPr>
          <a:xfrm>
            <a:off x="10278094" y="2814452"/>
            <a:ext cx="0" cy="1235034"/>
          </a:xfrm>
          <a:prstGeom prst="line">
            <a:avLst/>
          </a:prstGeom>
          <a:ln w="508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5CEEB2-C6AA-4A43-8A45-A12E2CB0AE85}"/>
              </a:ext>
            </a:extLst>
          </p:cNvPr>
          <p:cNvSpPr>
            <a:spLocks noGrp="1"/>
          </p:cNvSpPr>
          <p:nvPr>
            <p:ph type="title"/>
          </p:nvPr>
        </p:nvSpPr>
        <p:spPr/>
        <p:txBody>
          <a:bodyPr/>
          <a:lstStyle/>
          <a:p>
            <a:r>
              <a:rPr lang="en-US" dirty="0"/>
              <a:t>Docker Engine Overview</a:t>
            </a:r>
          </a:p>
        </p:txBody>
      </p:sp>
      <p:sp>
        <p:nvSpPr>
          <p:cNvPr id="4" name="Date Placeholder 3">
            <a:extLst>
              <a:ext uri="{FF2B5EF4-FFF2-40B4-BE49-F238E27FC236}">
                <a16:creationId xmlns:a16="http://schemas.microsoft.com/office/drawing/2014/main" id="{7A1D2CF8-A735-294A-94D1-C3E5DB8DA9EA}"/>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F2FC13A2-487D-CC4E-9B3E-0ECEE589E7D1}"/>
              </a:ext>
            </a:extLst>
          </p:cNvPr>
          <p:cNvSpPr>
            <a:spLocks noGrp="1"/>
          </p:cNvSpPr>
          <p:nvPr>
            <p:ph type="sldNum" sz="quarter" idx="12"/>
          </p:nvPr>
        </p:nvSpPr>
        <p:spPr/>
        <p:txBody>
          <a:bodyPr/>
          <a:lstStyle/>
          <a:p>
            <a:fld id="{A44B02FA-DD2D-1844-AE35-8B2EAB0CF4EF}" type="slidenum">
              <a:rPr lang="en-US" smtClean="0"/>
              <a:pPr/>
              <a:t>10</a:t>
            </a:fld>
            <a:endParaRPr lang="en-US" dirty="0"/>
          </a:p>
        </p:txBody>
      </p:sp>
      <p:sp>
        <p:nvSpPr>
          <p:cNvPr id="19" name="Rectangle 18">
            <a:extLst>
              <a:ext uri="{FF2B5EF4-FFF2-40B4-BE49-F238E27FC236}">
                <a16:creationId xmlns:a16="http://schemas.microsoft.com/office/drawing/2014/main" id="{582F5AE3-41EA-B14A-856F-7A3E229DC94F}"/>
              </a:ext>
            </a:extLst>
          </p:cNvPr>
          <p:cNvSpPr/>
          <p:nvPr/>
        </p:nvSpPr>
        <p:spPr>
          <a:xfrm>
            <a:off x="838200" y="2101932"/>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0" name="Rectangle 19">
            <a:extLst>
              <a:ext uri="{FF2B5EF4-FFF2-40B4-BE49-F238E27FC236}">
                <a16:creationId xmlns:a16="http://schemas.microsoft.com/office/drawing/2014/main" id="{8A2336DC-87A8-AF4C-A5A3-4F58C850EDB1}"/>
              </a:ext>
            </a:extLst>
          </p:cNvPr>
          <p:cNvSpPr/>
          <p:nvPr/>
        </p:nvSpPr>
        <p:spPr>
          <a:xfrm>
            <a:off x="838200"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1" name="Rectangle 20">
            <a:extLst>
              <a:ext uri="{FF2B5EF4-FFF2-40B4-BE49-F238E27FC236}">
                <a16:creationId xmlns:a16="http://schemas.microsoft.com/office/drawing/2014/main" id="{48063958-E5A4-EA47-8F4A-7591E0740234}"/>
              </a:ext>
            </a:extLst>
          </p:cNvPr>
          <p:cNvSpPr/>
          <p:nvPr/>
        </p:nvSpPr>
        <p:spPr>
          <a:xfrm>
            <a:off x="9199418" y="2098530"/>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networks</a:t>
            </a:r>
          </a:p>
        </p:txBody>
      </p:sp>
      <p:sp>
        <p:nvSpPr>
          <p:cNvPr id="22" name="Rectangle 21">
            <a:extLst>
              <a:ext uri="{FF2B5EF4-FFF2-40B4-BE49-F238E27FC236}">
                <a16:creationId xmlns:a16="http://schemas.microsoft.com/office/drawing/2014/main" id="{87477E1A-E3A2-554D-929C-FBBD510AF418}"/>
              </a:ext>
            </a:extLst>
          </p:cNvPr>
          <p:cNvSpPr/>
          <p:nvPr/>
        </p:nvSpPr>
        <p:spPr>
          <a:xfrm>
            <a:off x="9203438" y="4049486"/>
            <a:ext cx="2154382" cy="7125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volumes</a:t>
            </a:r>
          </a:p>
        </p:txBody>
      </p:sp>
      <p:sp>
        <p:nvSpPr>
          <p:cNvPr id="34" name="TextBox 33">
            <a:extLst>
              <a:ext uri="{FF2B5EF4-FFF2-40B4-BE49-F238E27FC236}">
                <a16:creationId xmlns:a16="http://schemas.microsoft.com/office/drawing/2014/main" id="{279CF6A8-3753-364D-BABA-52ECD7693A7B}"/>
              </a:ext>
            </a:extLst>
          </p:cNvPr>
          <p:cNvSpPr txBox="1"/>
          <p:nvPr/>
        </p:nvSpPr>
        <p:spPr>
          <a:xfrm>
            <a:off x="8740873" y="3100366"/>
            <a:ext cx="1024319" cy="369332"/>
          </a:xfrm>
          <a:prstGeom prst="rect">
            <a:avLst/>
          </a:prstGeom>
          <a:noFill/>
        </p:spPr>
        <p:txBody>
          <a:bodyPr wrap="none" rtlCol="0">
            <a:spAutoFit/>
          </a:bodyPr>
          <a:lstStyle/>
          <a:p>
            <a:r>
              <a:rPr lang="en-US" dirty="0"/>
              <a:t>manages</a:t>
            </a:r>
          </a:p>
        </p:txBody>
      </p:sp>
      <p:sp>
        <p:nvSpPr>
          <p:cNvPr id="35" name="TextBox 34">
            <a:extLst>
              <a:ext uri="{FF2B5EF4-FFF2-40B4-BE49-F238E27FC236}">
                <a16:creationId xmlns:a16="http://schemas.microsoft.com/office/drawing/2014/main" id="{EE9EA2BE-20AA-5B4A-A0A8-542B108C9586}"/>
              </a:ext>
            </a:extLst>
          </p:cNvPr>
          <p:cNvSpPr txBox="1"/>
          <p:nvPr/>
        </p:nvSpPr>
        <p:spPr>
          <a:xfrm>
            <a:off x="2483499" y="3100366"/>
            <a:ext cx="1024319" cy="369332"/>
          </a:xfrm>
          <a:prstGeom prst="rect">
            <a:avLst/>
          </a:prstGeom>
          <a:noFill/>
        </p:spPr>
        <p:txBody>
          <a:bodyPr wrap="none" rtlCol="0">
            <a:spAutoFit/>
          </a:bodyPr>
          <a:lstStyle/>
          <a:p>
            <a:r>
              <a:rPr lang="en-US" dirty="0"/>
              <a:t>manages</a:t>
            </a:r>
          </a:p>
        </p:txBody>
      </p:sp>
      <p:grpSp>
        <p:nvGrpSpPr>
          <p:cNvPr id="3" name="Group 2">
            <a:extLst>
              <a:ext uri="{FF2B5EF4-FFF2-40B4-BE49-F238E27FC236}">
                <a16:creationId xmlns:a16="http://schemas.microsoft.com/office/drawing/2014/main" id="{8528CFA4-0A6C-7943-9E09-08CF0BB3CD6B}"/>
              </a:ext>
            </a:extLst>
          </p:cNvPr>
          <p:cNvGrpSpPr/>
          <p:nvPr/>
        </p:nvGrpSpPr>
        <p:grpSpPr>
          <a:xfrm>
            <a:off x="3605150" y="1810989"/>
            <a:ext cx="4975761" cy="4975761"/>
            <a:chOff x="3605150" y="1810989"/>
            <a:chExt cx="4975761" cy="4975761"/>
          </a:xfrm>
        </p:grpSpPr>
        <p:sp>
          <p:nvSpPr>
            <p:cNvPr id="6" name="Oval 5">
              <a:extLst>
                <a:ext uri="{FF2B5EF4-FFF2-40B4-BE49-F238E27FC236}">
                  <a16:creationId xmlns:a16="http://schemas.microsoft.com/office/drawing/2014/main" id="{9174CEDD-AC87-6846-90B3-B8563EA71F39}"/>
                </a:ext>
              </a:extLst>
            </p:cNvPr>
            <p:cNvSpPr/>
            <p:nvPr/>
          </p:nvSpPr>
          <p:spPr>
            <a:xfrm>
              <a:off x="3605150" y="1810989"/>
              <a:ext cx="4975761" cy="497576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9E8B5E-2C59-C643-B0E0-1B73468F6F2A}"/>
                </a:ext>
              </a:extLst>
            </p:cNvPr>
            <p:cNvSpPr txBox="1"/>
            <p:nvPr/>
          </p:nvSpPr>
          <p:spPr>
            <a:xfrm>
              <a:off x="5259656" y="1882576"/>
              <a:ext cx="1672688" cy="461665"/>
            </a:xfrm>
            <a:prstGeom prst="rect">
              <a:avLst/>
            </a:prstGeom>
            <a:noFill/>
          </p:spPr>
          <p:txBody>
            <a:bodyPr wrap="square" rtlCol="0">
              <a:spAutoFit/>
            </a:bodyPr>
            <a:lstStyle/>
            <a:p>
              <a:pPr algn="ctr"/>
              <a:r>
                <a:rPr lang="en-US" sz="2400" dirty="0"/>
                <a:t>Client</a:t>
              </a:r>
            </a:p>
          </p:txBody>
        </p:sp>
        <p:sp>
          <p:nvSpPr>
            <p:cNvPr id="12" name="TextBox 11">
              <a:extLst>
                <a:ext uri="{FF2B5EF4-FFF2-40B4-BE49-F238E27FC236}">
                  <a16:creationId xmlns:a16="http://schemas.microsoft.com/office/drawing/2014/main" id="{FCFBAB94-F03B-C443-9473-7178D387AA94}"/>
                </a:ext>
              </a:extLst>
            </p:cNvPr>
            <p:cNvSpPr txBox="1"/>
            <p:nvPr/>
          </p:nvSpPr>
          <p:spPr>
            <a:xfrm>
              <a:off x="5256685" y="2186064"/>
              <a:ext cx="1672688" cy="461665"/>
            </a:xfrm>
            <a:prstGeom prst="rect">
              <a:avLst/>
            </a:prstGeom>
            <a:noFill/>
          </p:spPr>
          <p:txBody>
            <a:bodyPr wrap="square" rtlCol="0">
              <a:spAutoFit/>
            </a:bodyPr>
            <a:lstStyle/>
            <a:p>
              <a:pPr algn="ctr"/>
              <a:r>
                <a:rPr lang="en-US" sz="1600" dirty="0">
                  <a:latin typeface="Andale Mono" panose="020B0509000000000004" pitchFamily="49" charset="0"/>
                </a:rPr>
                <a:t>docker</a:t>
              </a:r>
              <a:r>
                <a:rPr lang="en-US" sz="2400" dirty="0"/>
                <a:t> CLI</a:t>
              </a:r>
            </a:p>
          </p:txBody>
        </p:sp>
      </p:grpSp>
      <p:grpSp>
        <p:nvGrpSpPr>
          <p:cNvPr id="14" name="Group 13">
            <a:extLst>
              <a:ext uri="{FF2B5EF4-FFF2-40B4-BE49-F238E27FC236}">
                <a16:creationId xmlns:a16="http://schemas.microsoft.com/office/drawing/2014/main" id="{9FBD1948-46B8-A445-9F37-2F5AD2441120}"/>
              </a:ext>
            </a:extLst>
          </p:cNvPr>
          <p:cNvGrpSpPr/>
          <p:nvPr/>
        </p:nvGrpSpPr>
        <p:grpSpPr>
          <a:xfrm>
            <a:off x="4003221" y="2814452"/>
            <a:ext cx="4185557" cy="3972298"/>
            <a:chOff x="4003221" y="2814452"/>
            <a:chExt cx="4185557" cy="3972298"/>
          </a:xfrm>
        </p:grpSpPr>
        <p:sp>
          <p:nvSpPr>
            <p:cNvPr id="7" name="Oval 6">
              <a:extLst>
                <a:ext uri="{FF2B5EF4-FFF2-40B4-BE49-F238E27FC236}">
                  <a16:creationId xmlns:a16="http://schemas.microsoft.com/office/drawing/2014/main" id="{BE804999-D526-814B-8F18-0980DE510AA2}"/>
                </a:ext>
              </a:extLst>
            </p:cNvPr>
            <p:cNvSpPr/>
            <p:nvPr/>
          </p:nvSpPr>
          <p:spPr>
            <a:xfrm>
              <a:off x="4003221" y="2814452"/>
              <a:ext cx="4185557" cy="3972298"/>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98B9F4-FA5B-8042-A77D-449744AC4EDC}"/>
                </a:ext>
              </a:extLst>
            </p:cNvPr>
            <p:cNvSpPr txBox="1"/>
            <p:nvPr/>
          </p:nvSpPr>
          <p:spPr>
            <a:xfrm>
              <a:off x="5256685" y="3116871"/>
              <a:ext cx="1672688" cy="461665"/>
            </a:xfrm>
            <a:prstGeom prst="rect">
              <a:avLst/>
            </a:prstGeom>
            <a:noFill/>
          </p:spPr>
          <p:txBody>
            <a:bodyPr wrap="square" rtlCol="0">
              <a:spAutoFit/>
            </a:bodyPr>
            <a:lstStyle/>
            <a:p>
              <a:pPr algn="ctr"/>
              <a:r>
                <a:rPr lang="en-US" sz="2400" dirty="0"/>
                <a:t>REST API</a:t>
              </a:r>
            </a:p>
          </p:txBody>
        </p:sp>
      </p:grpSp>
      <p:grpSp>
        <p:nvGrpSpPr>
          <p:cNvPr id="15" name="Group 14">
            <a:extLst>
              <a:ext uri="{FF2B5EF4-FFF2-40B4-BE49-F238E27FC236}">
                <a16:creationId xmlns:a16="http://schemas.microsoft.com/office/drawing/2014/main" id="{EC4830A5-CA47-9048-89CA-8533705B7972}"/>
              </a:ext>
            </a:extLst>
          </p:cNvPr>
          <p:cNvGrpSpPr/>
          <p:nvPr/>
        </p:nvGrpSpPr>
        <p:grpSpPr>
          <a:xfrm>
            <a:off x="4566679" y="3742706"/>
            <a:ext cx="3052701" cy="3044044"/>
            <a:chOff x="4566679" y="3742706"/>
            <a:chExt cx="3052701" cy="3044044"/>
          </a:xfrm>
        </p:grpSpPr>
        <p:sp>
          <p:nvSpPr>
            <p:cNvPr id="8" name="Oval 7">
              <a:extLst>
                <a:ext uri="{FF2B5EF4-FFF2-40B4-BE49-F238E27FC236}">
                  <a16:creationId xmlns:a16="http://schemas.microsoft.com/office/drawing/2014/main" id="{2040E1FA-A78C-1D49-B27F-3473B8743AC1}"/>
                </a:ext>
              </a:extLst>
            </p:cNvPr>
            <p:cNvSpPr/>
            <p:nvPr/>
          </p:nvSpPr>
          <p:spPr>
            <a:xfrm>
              <a:off x="4566679" y="3742706"/>
              <a:ext cx="3052701" cy="3044044"/>
            </a:xfrm>
            <a:prstGeom prst="ellipse">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50B004-0BA2-BC41-8D81-2FB8ACF50918}"/>
                </a:ext>
              </a:extLst>
            </p:cNvPr>
            <p:cNvSpPr txBox="1"/>
            <p:nvPr/>
          </p:nvSpPr>
          <p:spPr>
            <a:xfrm>
              <a:off x="5259656" y="3889502"/>
              <a:ext cx="1672688" cy="461665"/>
            </a:xfrm>
            <a:prstGeom prst="rect">
              <a:avLst/>
            </a:prstGeom>
            <a:noFill/>
          </p:spPr>
          <p:txBody>
            <a:bodyPr wrap="square" rtlCol="0">
              <a:spAutoFit/>
            </a:bodyPr>
            <a:lstStyle/>
            <a:p>
              <a:pPr algn="ctr"/>
              <a:r>
                <a:rPr lang="en-US" sz="2400" dirty="0"/>
                <a:t>Server</a:t>
              </a:r>
            </a:p>
          </p:txBody>
        </p:sp>
        <p:sp>
          <p:nvSpPr>
            <p:cNvPr id="13" name="TextBox 12">
              <a:extLst>
                <a:ext uri="{FF2B5EF4-FFF2-40B4-BE49-F238E27FC236}">
                  <a16:creationId xmlns:a16="http://schemas.microsoft.com/office/drawing/2014/main" id="{C8E213AB-B80F-C845-8795-C48ADD8EA9F1}"/>
                </a:ext>
              </a:extLst>
            </p:cNvPr>
            <p:cNvSpPr txBox="1"/>
            <p:nvPr/>
          </p:nvSpPr>
          <p:spPr>
            <a:xfrm>
              <a:off x="5185497" y="4302191"/>
              <a:ext cx="1821006" cy="338554"/>
            </a:xfrm>
            <a:prstGeom prst="rect">
              <a:avLst/>
            </a:prstGeom>
            <a:noFill/>
          </p:spPr>
          <p:txBody>
            <a:bodyPr wrap="square" rtlCol="0">
              <a:spAutoFit/>
            </a:bodyPr>
            <a:lstStyle/>
            <a:p>
              <a:pPr algn="ctr"/>
              <a:r>
                <a:rPr lang="en-US" sz="1600" dirty="0">
                  <a:latin typeface="Andale Mono" panose="020B0509000000000004" pitchFamily="49" charset="0"/>
                </a:rPr>
                <a:t>docker daemon</a:t>
              </a:r>
              <a:endParaRPr lang="en-US" sz="2400" dirty="0"/>
            </a:p>
          </p:txBody>
        </p:sp>
        <p:pic>
          <p:nvPicPr>
            <p:cNvPr id="18" name="Picture 17" descr="A close up of a sign&#10;&#10;Description automatically generated">
              <a:extLst>
                <a:ext uri="{FF2B5EF4-FFF2-40B4-BE49-F238E27FC236}">
                  <a16:creationId xmlns:a16="http://schemas.microsoft.com/office/drawing/2014/main" id="{F4C69137-B339-BC42-AB62-A4D895978992}"/>
                </a:ext>
              </a:extLst>
            </p:cNvPr>
            <p:cNvPicPr>
              <a:picLocks noChangeAspect="1"/>
            </p:cNvPicPr>
            <p:nvPr/>
          </p:nvPicPr>
          <p:blipFill>
            <a:blip r:embed="rId3"/>
            <a:stretch>
              <a:fillRect/>
            </a:stretch>
          </p:blipFill>
          <p:spPr>
            <a:xfrm>
              <a:off x="5029200" y="4581999"/>
              <a:ext cx="2133600" cy="1816100"/>
            </a:xfrm>
            <a:prstGeom prst="rect">
              <a:avLst/>
            </a:prstGeom>
          </p:spPr>
        </p:pic>
      </p:grpSp>
    </p:spTree>
    <p:extLst>
      <p:ext uri="{BB962C8B-B14F-4D97-AF65-F5344CB8AC3E}">
        <p14:creationId xmlns:p14="http://schemas.microsoft.com/office/powerpoint/2010/main" val="17002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Horizontal)">
                                      <p:cBhvr>
                                        <p:cTn id="42" dur="500"/>
                                        <p:tgtEl>
                                          <p:spTgt spid="26"/>
                                        </p:tgtEl>
                                      </p:cBhvr>
                                    </p:animEffect>
                                  </p:childTnLst>
                                </p:cTn>
                              </p:par>
                              <p:par>
                                <p:cTn id="43" presetID="16" presetClass="entr" presetSubtype="42"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arn(outHorizontal)">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15F7A-9454-8147-95DD-6631EE72A0C3}"/>
              </a:ext>
            </a:extLst>
          </p:cNvPr>
          <p:cNvGrpSpPr/>
          <p:nvPr/>
        </p:nvGrpSpPr>
        <p:grpSpPr>
          <a:xfrm>
            <a:off x="4320868" y="1544493"/>
            <a:ext cx="3658318" cy="4187299"/>
            <a:chOff x="4320868" y="1544493"/>
            <a:chExt cx="3658318" cy="4187299"/>
          </a:xfrm>
        </p:grpSpPr>
        <p:grpSp>
          <p:nvGrpSpPr>
            <p:cNvPr id="12" name="Group 11">
              <a:extLst>
                <a:ext uri="{FF2B5EF4-FFF2-40B4-BE49-F238E27FC236}">
                  <a16:creationId xmlns:a16="http://schemas.microsoft.com/office/drawing/2014/main" id="{446EFD58-D78B-8943-BE7F-116FCB4BB4F5}"/>
                </a:ext>
              </a:extLst>
            </p:cNvPr>
            <p:cNvGrpSpPr/>
            <p:nvPr/>
          </p:nvGrpSpPr>
          <p:grpSpPr>
            <a:xfrm>
              <a:off x="4320868" y="1544493"/>
              <a:ext cx="3658318" cy="4187299"/>
              <a:chOff x="4320868" y="1544493"/>
              <a:chExt cx="3658318" cy="4187299"/>
            </a:xfrm>
          </p:grpSpPr>
          <p:grpSp>
            <p:nvGrpSpPr>
              <p:cNvPr id="6" name="Group 5">
                <a:extLst>
                  <a:ext uri="{FF2B5EF4-FFF2-40B4-BE49-F238E27FC236}">
                    <a16:creationId xmlns:a16="http://schemas.microsoft.com/office/drawing/2014/main" id="{B83C59EE-7E98-874D-983F-2962A3CEDDEE}"/>
                  </a:ext>
                </a:extLst>
              </p:cNvPr>
              <p:cNvGrpSpPr/>
              <p:nvPr/>
            </p:nvGrpSpPr>
            <p:grpSpPr>
              <a:xfrm>
                <a:off x="4320868" y="1544493"/>
                <a:ext cx="3658318" cy="4187299"/>
                <a:chOff x="4320868" y="1544493"/>
                <a:chExt cx="3658318" cy="4187299"/>
              </a:xfrm>
            </p:grpSpPr>
            <p:pic>
              <p:nvPicPr>
                <p:cNvPr id="16" name="Picture 15" descr="A screenshot of a video game&#10;&#10;Description automatically generated">
                  <a:extLst>
                    <a:ext uri="{FF2B5EF4-FFF2-40B4-BE49-F238E27FC236}">
                      <a16:creationId xmlns:a16="http://schemas.microsoft.com/office/drawing/2014/main" id="{BCBCE6E8-14E1-E04F-B539-F4E32882321B}"/>
                    </a:ext>
                  </a:extLst>
                </p:cNvPr>
                <p:cNvPicPr>
                  <a:picLocks noChangeAspect="1"/>
                </p:cNvPicPr>
                <p:nvPr/>
              </p:nvPicPr>
              <p:blipFill>
                <a:blip r:embed="rId3"/>
                <a:stretch>
                  <a:fillRect/>
                </a:stretch>
              </p:blipFill>
              <p:spPr>
                <a:xfrm>
                  <a:off x="4320868" y="1544493"/>
                  <a:ext cx="3658318" cy="4187299"/>
                </a:xfrm>
                <a:prstGeom prst="rect">
                  <a:avLst/>
                </a:prstGeom>
              </p:spPr>
            </p:pic>
            <p:sp>
              <p:nvSpPr>
                <p:cNvPr id="3" name="Rectangle 2">
                  <a:extLst>
                    <a:ext uri="{FF2B5EF4-FFF2-40B4-BE49-F238E27FC236}">
                      <a16:creationId xmlns:a16="http://schemas.microsoft.com/office/drawing/2014/main" id="{C9E6FD47-08DA-4147-9F3D-A53B5C1D96DB}"/>
                    </a:ext>
                  </a:extLst>
                </p:cNvPr>
                <p:cNvSpPr/>
                <p:nvPr/>
              </p:nvSpPr>
              <p:spPr>
                <a:xfrm>
                  <a:off x="6739982" y="3005684"/>
                  <a:ext cx="593078" cy="610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E1D3176-920B-D141-BAAB-A79698101254}"/>
                  </a:ext>
                </a:extLst>
              </p:cNvPr>
              <p:cNvSpPr/>
              <p:nvPr/>
            </p:nvSpPr>
            <p:spPr>
              <a:xfrm>
                <a:off x="6709986" y="3823692"/>
                <a:ext cx="683795" cy="6298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643F5CD-0C7B-5B4F-9313-B39E77827197}"/>
                </a:ext>
              </a:extLst>
            </p:cNvPr>
            <p:cNvSpPr/>
            <p:nvPr/>
          </p:nvSpPr>
          <p:spPr>
            <a:xfrm>
              <a:off x="4923263" y="2944136"/>
              <a:ext cx="719254" cy="22857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F740B5-CBA6-E548-9EA6-5662EACB1D52}"/>
              </a:ext>
            </a:extLst>
          </p:cNvPr>
          <p:cNvSpPr>
            <a:spLocks noGrp="1"/>
          </p:cNvSpPr>
          <p:nvPr>
            <p:ph type="title"/>
          </p:nvPr>
        </p:nvSpPr>
        <p:spPr/>
        <p:txBody>
          <a:bodyPr/>
          <a:lstStyle/>
          <a:p>
            <a:r>
              <a:rPr lang="en-US" dirty="0"/>
              <a:t>The</a:t>
            </a:r>
            <a:r>
              <a:rPr lang="en-US" baseline="0" dirty="0"/>
              <a:t> Docker Architecture</a:t>
            </a:r>
            <a:endParaRPr lang="en-US" dirty="0"/>
          </a:p>
        </p:txBody>
      </p:sp>
      <p:sp>
        <p:nvSpPr>
          <p:cNvPr id="4" name="Date Placeholder 3">
            <a:extLst>
              <a:ext uri="{FF2B5EF4-FFF2-40B4-BE49-F238E27FC236}">
                <a16:creationId xmlns:a16="http://schemas.microsoft.com/office/drawing/2014/main" id="{1D656B29-0CD4-2C4F-85C0-BFEFA8EB10B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56AB9C4C-8731-6B42-B6FA-F9F1AD210224}"/>
              </a:ext>
            </a:extLst>
          </p:cNvPr>
          <p:cNvSpPr>
            <a:spLocks noGrp="1"/>
          </p:cNvSpPr>
          <p:nvPr>
            <p:ph type="sldNum" sz="quarter" idx="12"/>
          </p:nvPr>
        </p:nvSpPr>
        <p:spPr/>
        <p:txBody>
          <a:bodyPr/>
          <a:lstStyle/>
          <a:p>
            <a:fld id="{A44B02FA-DD2D-1844-AE35-8B2EAB0CF4EF}" type="slidenum">
              <a:rPr lang="en-US" smtClean="0"/>
              <a:pPr/>
              <a:t>11</a:t>
            </a:fld>
            <a:endParaRPr lang="en-US" dirty="0"/>
          </a:p>
        </p:txBody>
      </p:sp>
      <p:pic>
        <p:nvPicPr>
          <p:cNvPr id="14" name="Picture 13" descr="A screenshot of a cell phone&#10;&#10;Description automatically generated">
            <a:extLst>
              <a:ext uri="{FF2B5EF4-FFF2-40B4-BE49-F238E27FC236}">
                <a16:creationId xmlns:a16="http://schemas.microsoft.com/office/drawing/2014/main" id="{6921DCBC-E626-4F42-8F41-D40093A5AF23}"/>
              </a:ext>
            </a:extLst>
          </p:cNvPr>
          <p:cNvPicPr>
            <a:picLocks noChangeAspect="1"/>
          </p:cNvPicPr>
          <p:nvPr/>
        </p:nvPicPr>
        <p:blipFill>
          <a:blip r:embed="rId4"/>
          <a:stretch>
            <a:fillRect/>
          </a:stretch>
        </p:blipFill>
        <p:spPr>
          <a:xfrm>
            <a:off x="1295196" y="1544493"/>
            <a:ext cx="2745007" cy="2799287"/>
          </a:xfrm>
          <a:prstGeom prst="rect">
            <a:avLst/>
          </a:prstGeom>
        </p:spPr>
      </p:pic>
      <p:pic>
        <p:nvPicPr>
          <p:cNvPr id="18" name="Picture 17" descr="A picture containing room, sign&#10;&#10;Description automatically generated">
            <a:extLst>
              <a:ext uri="{FF2B5EF4-FFF2-40B4-BE49-F238E27FC236}">
                <a16:creationId xmlns:a16="http://schemas.microsoft.com/office/drawing/2014/main" id="{A29C93E5-37EA-F844-8997-2DBBB13CC8E9}"/>
              </a:ext>
            </a:extLst>
          </p:cNvPr>
          <p:cNvPicPr>
            <a:picLocks noChangeAspect="1"/>
          </p:cNvPicPr>
          <p:nvPr/>
        </p:nvPicPr>
        <p:blipFill>
          <a:blip r:embed="rId5"/>
          <a:stretch>
            <a:fillRect/>
          </a:stretch>
        </p:blipFill>
        <p:spPr>
          <a:xfrm>
            <a:off x="8259851" y="1296357"/>
            <a:ext cx="3093949" cy="3047423"/>
          </a:xfrm>
          <a:prstGeom prst="rect">
            <a:avLst/>
          </a:prstGeom>
        </p:spPr>
      </p:pic>
      <p:cxnSp>
        <p:nvCxnSpPr>
          <p:cNvPr id="20" name="Straight Arrow Connector 19">
            <a:extLst>
              <a:ext uri="{FF2B5EF4-FFF2-40B4-BE49-F238E27FC236}">
                <a16:creationId xmlns:a16="http://schemas.microsoft.com/office/drawing/2014/main" id="{6E23FB3C-8181-5D43-ADB4-3082B9282E0B}"/>
              </a:ext>
            </a:extLst>
          </p:cNvPr>
          <p:cNvCxnSpPr>
            <a:cxnSpLocks/>
          </p:cNvCxnSpPr>
          <p:nvPr/>
        </p:nvCxnSpPr>
        <p:spPr>
          <a:xfrm flipV="1">
            <a:off x="3688336" y="2124635"/>
            <a:ext cx="918242" cy="2151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2C9895-FC90-6249-8FA5-F4EF721E1474}"/>
              </a:ext>
            </a:extLst>
          </p:cNvPr>
          <p:cNvCxnSpPr>
            <a:cxnSpLocks/>
          </p:cNvCxnSpPr>
          <p:nvPr/>
        </p:nvCxnSpPr>
        <p:spPr>
          <a:xfrm flipV="1">
            <a:off x="3695841" y="2232212"/>
            <a:ext cx="910737" cy="6378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D5D41B-6CEA-0444-947A-73FB86344B27}"/>
              </a:ext>
            </a:extLst>
          </p:cNvPr>
          <p:cNvCxnSpPr>
            <a:cxnSpLocks/>
          </p:cNvCxnSpPr>
          <p:nvPr/>
        </p:nvCxnSpPr>
        <p:spPr>
          <a:xfrm flipV="1">
            <a:off x="3688336" y="2279759"/>
            <a:ext cx="1024049" cy="13583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FB3532-A251-CD40-BD24-D065C02EB7F0}"/>
              </a:ext>
            </a:extLst>
          </p:cNvPr>
          <p:cNvCxnSpPr>
            <a:cxnSpLocks/>
          </p:cNvCxnSpPr>
          <p:nvPr/>
        </p:nvCxnSpPr>
        <p:spPr>
          <a:xfrm flipH="1">
            <a:off x="7168056" y="2279759"/>
            <a:ext cx="225725" cy="77875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54B898-A45C-714A-AA03-4DAAA9728AB6}"/>
              </a:ext>
            </a:extLst>
          </p:cNvPr>
          <p:cNvCxnSpPr>
            <a:cxnSpLocks/>
          </p:cNvCxnSpPr>
          <p:nvPr/>
        </p:nvCxnSpPr>
        <p:spPr>
          <a:xfrm>
            <a:off x="7619507" y="2279758"/>
            <a:ext cx="1206719" cy="114924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85FFA85-43E8-1946-B08D-2BF0CD3DE6B7}"/>
              </a:ext>
            </a:extLst>
          </p:cNvPr>
          <p:cNvCxnSpPr>
            <a:cxnSpLocks/>
          </p:cNvCxnSpPr>
          <p:nvPr/>
        </p:nvCxnSpPr>
        <p:spPr>
          <a:xfrm flipH="1">
            <a:off x="7333060" y="3518297"/>
            <a:ext cx="1468040" cy="6107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496B47-7655-3246-AB7A-95C50CD56B11}"/>
              </a:ext>
            </a:extLst>
          </p:cNvPr>
          <p:cNvCxnSpPr>
            <a:cxnSpLocks/>
          </p:cNvCxnSpPr>
          <p:nvPr/>
        </p:nvCxnSpPr>
        <p:spPr>
          <a:xfrm flipH="1" flipV="1">
            <a:off x="5577841" y="3290863"/>
            <a:ext cx="1199477" cy="75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B7990F-0D19-5C45-B085-E3BD91B891ED}"/>
              </a:ext>
            </a:extLst>
          </p:cNvPr>
          <p:cNvCxnSpPr>
            <a:cxnSpLocks/>
          </p:cNvCxnSpPr>
          <p:nvPr/>
        </p:nvCxnSpPr>
        <p:spPr>
          <a:xfrm flipH="1">
            <a:off x="5577841" y="3365863"/>
            <a:ext cx="1199477" cy="16001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DD2D92B-A588-A049-8DA6-C806A9BA2C0A}"/>
              </a:ext>
            </a:extLst>
          </p:cNvPr>
          <p:cNvCxnSpPr>
            <a:cxnSpLocks/>
          </p:cNvCxnSpPr>
          <p:nvPr/>
        </p:nvCxnSpPr>
        <p:spPr>
          <a:xfrm flipH="1" flipV="1">
            <a:off x="5577840" y="3867463"/>
            <a:ext cx="1235710" cy="3362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ED7C98-FE48-1744-BC1E-2B8892131967}"/>
              </a:ext>
            </a:extLst>
          </p:cNvPr>
          <p:cNvCxnSpPr>
            <a:cxnSpLocks/>
          </p:cNvCxnSpPr>
          <p:nvPr/>
        </p:nvCxnSpPr>
        <p:spPr>
          <a:xfrm flipH="1">
            <a:off x="5577842" y="4203700"/>
            <a:ext cx="1235708" cy="2028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675800C7-046B-1045-847D-E0E2D712AC69}"/>
              </a:ext>
            </a:extLst>
          </p:cNvPr>
          <p:cNvPicPr>
            <a:picLocks noChangeAspect="1"/>
          </p:cNvPicPr>
          <p:nvPr/>
        </p:nvPicPr>
        <p:blipFill>
          <a:blip r:embed="rId6"/>
          <a:stretch>
            <a:fillRect/>
          </a:stretch>
        </p:blipFill>
        <p:spPr>
          <a:xfrm>
            <a:off x="6756462" y="3022167"/>
            <a:ext cx="560117" cy="560117"/>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85C42BFF-C19A-CB4B-B98B-275F5077AD15}"/>
              </a:ext>
            </a:extLst>
          </p:cNvPr>
          <p:cNvPicPr>
            <a:picLocks noChangeAspect="1"/>
          </p:cNvPicPr>
          <p:nvPr/>
        </p:nvPicPr>
        <p:blipFill>
          <a:blip r:embed="rId7"/>
          <a:stretch>
            <a:fillRect/>
          </a:stretch>
        </p:blipFill>
        <p:spPr>
          <a:xfrm>
            <a:off x="6710197" y="3867463"/>
            <a:ext cx="641998" cy="567020"/>
          </a:xfrm>
          <a:prstGeom prst="rect">
            <a:avLst/>
          </a:prstGeom>
        </p:spPr>
      </p:pic>
      <p:pic>
        <p:nvPicPr>
          <p:cNvPr id="39" name="Picture 38" descr="A close up of a box&#10;&#10;Description automatically generated">
            <a:extLst>
              <a:ext uri="{FF2B5EF4-FFF2-40B4-BE49-F238E27FC236}">
                <a16:creationId xmlns:a16="http://schemas.microsoft.com/office/drawing/2014/main" id="{1F8A3688-5BA9-264E-B82C-C55B0EA0B714}"/>
              </a:ext>
            </a:extLst>
          </p:cNvPr>
          <p:cNvPicPr>
            <a:picLocks noChangeAspect="1"/>
          </p:cNvPicPr>
          <p:nvPr/>
        </p:nvPicPr>
        <p:blipFill>
          <a:blip r:embed="rId8"/>
          <a:stretch>
            <a:fillRect/>
          </a:stretch>
        </p:blipFill>
        <p:spPr>
          <a:xfrm>
            <a:off x="4920448" y="3548508"/>
            <a:ext cx="712191" cy="562911"/>
          </a:xfrm>
          <a:prstGeom prst="rect">
            <a:avLst/>
          </a:prstGeom>
        </p:spPr>
      </p:pic>
      <p:pic>
        <p:nvPicPr>
          <p:cNvPr id="40" name="Picture 39" descr="A close up of a box&#10;&#10;Description automatically generated">
            <a:extLst>
              <a:ext uri="{FF2B5EF4-FFF2-40B4-BE49-F238E27FC236}">
                <a16:creationId xmlns:a16="http://schemas.microsoft.com/office/drawing/2014/main" id="{5E9C92DB-DDBA-E246-BB4A-8BE563D8B95E}"/>
              </a:ext>
            </a:extLst>
          </p:cNvPr>
          <p:cNvPicPr>
            <a:picLocks noChangeAspect="1"/>
          </p:cNvPicPr>
          <p:nvPr/>
        </p:nvPicPr>
        <p:blipFill>
          <a:blip r:embed="rId8"/>
          <a:stretch>
            <a:fillRect/>
          </a:stretch>
        </p:blipFill>
        <p:spPr>
          <a:xfrm>
            <a:off x="4920447" y="4111419"/>
            <a:ext cx="712191" cy="562911"/>
          </a:xfrm>
          <a:prstGeom prst="rect">
            <a:avLst/>
          </a:prstGeom>
        </p:spPr>
      </p:pic>
      <p:pic>
        <p:nvPicPr>
          <p:cNvPr id="42" name="Picture 41" descr="A picture containing computer, table&#10;&#10;Description automatically generated">
            <a:extLst>
              <a:ext uri="{FF2B5EF4-FFF2-40B4-BE49-F238E27FC236}">
                <a16:creationId xmlns:a16="http://schemas.microsoft.com/office/drawing/2014/main" id="{1BA4645E-904B-544E-BB45-4F291E925786}"/>
              </a:ext>
            </a:extLst>
          </p:cNvPr>
          <p:cNvPicPr>
            <a:picLocks noChangeAspect="1"/>
          </p:cNvPicPr>
          <p:nvPr/>
        </p:nvPicPr>
        <p:blipFill>
          <a:blip r:embed="rId9"/>
          <a:stretch>
            <a:fillRect/>
          </a:stretch>
        </p:blipFill>
        <p:spPr>
          <a:xfrm>
            <a:off x="4875439" y="2990993"/>
            <a:ext cx="757200" cy="585399"/>
          </a:xfrm>
          <a:prstGeom prst="rect">
            <a:avLst/>
          </a:prstGeom>
        </p:spPr>
      </p:pic>
      <p:pic>
        <p:nvPicPr>
          <p:cNvPr id="44" name="Picture 43" descr="A picture containing computer, table&#10;&#10;Description automatically generated">
            <a:extLst>
              <a:ext uri="{FF2B5EF4-FFF2-40B4-BE49-F238E27FC236}">
                <a16:creationId xmlns:a16="http://schemas.microsoft.com/office/drawing/2014/main" id="{C8046E5F-C345-A444-827A-C673A6F06315}"/>
              </a:ext>
            </a:extLst>
          </p:cNvPr>
          <p:cNvPicPr>
            <a:picLocks noChangeAspect="1"/>
          </p:cNvPicPr>
          <p:nvPr/>
        </p:nvPicPr>
        <p:blipFill>
          <a:blip r:embed="rId9"/>
          <a:stretch>
            <a:fillRect/>
          </a:stretch>
        </p:blipFill>
        <p:spPr>
          <a:xfrm>
            <a:off x="4881789" y="4652796"/>
            <a:ext cx="757200" cy="585399"/>
          </a:xfrm>
          <a:prstGeom prst="rect">
            <a:avLst/>
          </a:prstGeom>
        </p:spPr>
      </p:pic>
    </p:spTree>
    <p:extLst>
      <p:ext uri="{BB962C8B-B14F-4D97-AF65-F5344CB8AC3E}">
        <p14:creationId xmlns:p14="http://schemas.microsoft.com/office/powerpoint/2010/main" val="35119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right)">
                                      <p:cBhvr>
                                        <p:cTn id="39" dur="500"/>
                                        <p:tgtEl>
                                          <p:spTgt spid="51"/>
                                        </p:tgtEl>
                                      </p:cBhvr>
                                    </p:animEffect>
                                  </p:childTnLst>
                                </p:cTn>
                              </p:par>
                            </p:childTnLst>
                          </p:cTn>
                        </p:par>
                        <p:par>
                          <p:cTn id="40" fill="hold">
                            <p:stCondLst>
                              <p:cond delay="1000"/>
                            </p:stCondLst>
                            <p:childTnLst>
                              <p:par>
                                <p:cTn id="41" presetID="9" presetClass="entr" presetSubtype="0"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childTnLst>
                          </p:cTn>
                        </p:par>
                        <p:par>
                          <p:cTn id="44" fill="hold">
                            <p:stCondLst>
                              <p:cond delay="1500"/>
                            </p:stCondLst>
                            <p:childTnLst>
                              <p:par>
                                <p:cTn id="45" presetID="22" presetClass="entr" presetSubtype="2"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right)">
                                      <p:cBhvr>
                                        <p:cTn id="47" dur="500"/>
                                        <p:tgtEl>
                                          <p:spTgt spid="55"/>
                                        </p:tgtEl>
                                      </p:cBhvr>
                                    </p:animEffect>
                                  </p:childTnLst>
                                </p:cTn>
                              </p:par>
                            </p:childTnLst>
                          </p:cTn>
                        </p:par>
                        <p:par>
                          <p:cTn id="48" fill="hold">
                            <p:stCondLst>
                              <p:cond delay="2000"/>
                            </p:stCondLst>
                            <p:childTnLst>
                              <p:par>
                                <p:cTn id="49" presetID="9" presetClass="entr" presetSubtype="0"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dissolve">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right)">
                                      <p:cBhvr>
                                        <p:cTn id="66" dur="500"/>
                                        <p:tgtEl>
                                          <p:spTgt spid="43"/>
                                        </p:tgtEl>
                                      </p:cBhvr>
                                    </p:animEffect>
                                  </p:childTnLst>
                                </p:cTn>
                              </p:par>
                            </p:childTnLst>
                          </p:cTn>
                        </p:par>
                        <p:par>
                          <p:cTn id="67" fill="hold">
                            <p:stCondLst>
                              <p:cond delay="500"/>
                            </p:stCondLst>
                            <p:childTnLst>
                              <p:par>
                                <p:cTn id="68" presetID="9" presetClass="entr" presetSubtype="0" fill="hold"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down)">
                                      <p:cBhvr>
                                        <p:cTn id="75" dur="500"/>
                                        <p:tgtEl>
                                          <p:spTgt spid="58"/>
                                        </p:tgtEl>
                                      </p:cBhvr>
                                    </p:animEffect>
                                  </p:childTnLst>
                                </p:cTn>
                              </p:par>
                            </p:childTnLst>
                          </p:cTn>
                        </p:par>
                        <p:par>
                          <p:cTn id="76" fill="hold">
                            <p:stCondLst>
                              <p:cond delay="500"/>
                            </p:stCondLst>
                            <p:childTnLst>
                              <p:par>
                                <p:cTn id="77" presetID="9" presetClass="entr" presetSubtype="0" fill="hold"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childTnLst>
                          </p:cTn>
                        </p:par>
                        <p:par>
                          <p:cTn id="80" fill="hold">
                            <p:stCondLst>
                              <p:cond delay="1000"/>
                            </p:stCondLst>
                            <p:childTnLst>
                              <p:par>
                                <p:cTn id="81" presetID="22" presetClass="entr" presetSubtype="2" fill="hold"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right)">
                                      <p:cBhvr>
                                        <p:cTn id="83" dur="500"/>
                                        <p:tgtEl>
                                          <p:spTgt spid="61"/>
                                        </p:tgtEl>
                                      </p:cBhvr>
                                    </p:animEffect>
                                  </p:childTnLst>
                                </p:cTn>
                              </p:par>
                            </p:childTnLst>
                          </p:cTn>
                        </p:par>
                        <p:par>
                          <p:cTn id="84" fill="hold">
                            <p:stCondLst>
                              <p:cond delay="1500"/>
                            </p:stCondLst>
                            <p:childTnLst>
                              <p:par>
                                <p:cTn id="85" presetID="9" presetClass="entr" presetSubtype="0" fill="hold"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dissolve">
                                      <p:cBhvr>
                                        <p:cTn id="8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Verify Your Docker Installation</a:t>
            </a:r>
          </a:p>
        </p:txBody>
      </p:sp>
    </p:spTree>
    <p:extLst>
      <p:ext uri="{BB962C8B-B14F-4D97-AF65-F5344CB8AC3E}">
        <p14:creationId xmlns:p14="http://schemas.microsoft.com/office/powerpoint/2010/main" val="3846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44FBA77-E7C9-9D4A-BF36-10A2CF3BA099}"/>
              </a:ext>
            </a:extLst>
          </p:cNvPr>
          <p:cNvGrpSpPr/>
          <p:nvPr/>
        </p:nvGrpSpPr>
        <p:grpSpPr>
          <a:xfrm>
            <a:off x="7349119" y="2323723"/>
            <a:ext cx="2756664" cy="3942933"/>
            <a:chOff x="7349119" y="2323723"/>
            <a:chExt cx="2756664" cy="3942933"/>
          </a:xfrm>
        </p:grpSpPr>
        <p:pic>
          <p:nvPicPr>
            <p:cNvPr id="14" name="Picture 13">
              <a:extLst>
                <a:ext uri="{FF2B5EF4-FFF2-40B4-BE49-F238E27FC236}">
                  <a16:creationId xmlns:a16="http://schemas.microsoft.com/office/drawing/2014/main" id="{A81F5531-FFE8-FE4E-A571-5727FE4926B0}"/>
                </a:ext>
              </a:extLst>
            </p:cNvPr>
            <p:cNvPicPr>
              <a:picLocks noChangeAspect="1"/>
            </p:cNvPicPr>
            <p:nvPr/>
          </p:nvPicPr>
          <p:blipFill>
            <a:blip r:embed="rId3"/>
            <a:stretch>
              <a:fillRect/>
            </a:stretch>
          </p:blipFill>
          <p:spPr>
            <a:xfrm>
              <a:off x="7349119" y="2323723"/>
              <a:ext cx="2756664" cy="3942933"/>
            </a:xfrm>
            <a:prstGeom prst="rect">
              <a:avLst/>
            </a:prstGeom>
          </p:spPr>
        </p:pic>
        <p:sp>
          <p:nvSpPr>
            <p:cNvPr id="15" name="TextBox 14">
              <a:extLst>
                <a:ext uri="{FF2B5EF4-FFF2-40B4-BE49-F238E27FC236}">
                  <a16:creationId xmlns:a16="http://schemas.microsoft.com/office/drawing/2014/main" id="{ADB83E9E-65FF-B245-8B75-4985CE3E0B5E}"/>
                </a:ext>
              </a:extLst>
            </p:cNvPr>
            <p:cNvSpPr txBox="1"/>
            <p:nvPr/>
          </p:nvSpPr>
          <p:spPr>
            <a:xfrm>
              <a:off x="7492290" y="4958440"/>
              <a:ext cx="912429" cy="323165"/>
            </a:xfrm>
            <a:prstGeom prst="rect">
              <a:avLst/>
            </a:prstGeom>
            <a:noFill/>
          </p:spPr>
          <p:txBody>
            <a:bodyPr wrap="none" rtlCol="0">
              <a:spAutoFit/>
            </a:bodyPr>
            <a:lstStyle/>
            <a:p>
              <a:r>
                <a:rPr lang="en-US" sz="1450" dirty="0">
                  <a:solidFill>
                    <a:schemeClr val="bg1"/>
                  </a:solidFill>
                </a:rPr>
                <a:t>krismiller</a:t>
              </a:r>
            </a:p>
          </p:txBody>
        </p:sp>
      </p:gr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Open/start Docker Desktop</a:t>
            </a:r>
          </a:p>
          <a:p>
            <a:r>
              <a:rPr lang="en-US" dirty="0"/>
              <a:t>Log on with your Docker Hub account</a:t>
            </a:r>
          </a:p>
        </p:txBody>
      </p:sp>
      <p:pic>
        <p:nvPicPr>
          <p:cNvPr id="12" name="Picture 11">
            <a:extLst>
              <a:ext uri="{FF2B5EF4-FFF2-40B4-BE49-F238E27FC236}">
                <a16:creationId xmlns:a16="http://schemas.microsoft.com/office/drawing/2014/main" id="{E0AA4A38-5F5E-454F-B1D6-CB8B53922F29}"/>
              </a:ext>
            </a:extLst>
          </p:cNvPr>
          <p:cNvPicPr>
            <a:picLocks noChangeAspect="1"/>
          </p:cNvPicPr>
          <p:nvPr/>
        </p:nvPicPr>
        <p:blipFill>
          <a:blip r:embed="rId4"/>
          <a:stretch>
            <a:fillRect/>
          </a:stretch>
        </p:blipFill>
        <p:spPr>
          <a:xfrm>
            <a:off x="1553017" y="2902744"/>
            <a:ext cx="4855499" cy="2742276"/>
          </a:xfrm>
          <a:prstGeom prst="rect">
            <a:avLst/>
          </a:prstGeom>
        </p:spPr>
      </p:pic>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Sign In to Docker Desktop</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13</a:t>
            </a:fld>
            <a:endParaRPr lang="en-US" dirty="0"/>
          </a:p>
        </p:txBody>
      </p:sp>
      <p:sp>
        <p:nvSpPr>
          <p:cNvPr id="10" name="Rectangle 9">
            <a:extLst>
              <a:ext uri="{FF2B5EF4-FFF2-40B4-BE49-F238E27FC236}">
                <a16:creationId xmlns:a16="http://schemas.microsoft.com/office/drawing/2014/main" id="{DF845C86-78D6-6F41-99E9-2B2A9C097056}"/>
              </a:ext>
            </a:extLst>
          </p:cNvPr>
          <p:cNvSpPr/>
          <p:nvPr/>
        </p:nvSpPr>
        <p:spPr>
          <a:xfrm>
            <a:off x="5375040" y="4729587"/>
            <a:ext cx="957470"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152AF0-1DD2-BE41-8AA7-773BA9A81B6D}"/>
              </a:ext>
            </a:extLst>
          </p:cNvPr>
          <p:cNvSpPr/>
          <p:nvPr/>
        </p:nvSpPr>
        <p:spPr>
          <a:xfrm>
            <a:off x="7437783" y="4943079"/>
            <a:ext cx="1736034" cy="330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Verify Your</a:t>
            </a:r>
            <a:r>
              <a:rPr lang="en-US" baseline="0" dirty="0"/>
              <a:t> Docker Installation</a:t>
            </a:r>
            <a:endParaRPr lang="en-US" dirty="0"/>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Open your preferred terminal (bash, PowerShell, </a:t>
            </a:r>
            <a:r>
              <a:rPr lang="en-US" dirty="0" err="1"/>
              <a:t>zsh</a:t>
            </a:r>
            <a:r>
              <a:rPr lang="en-US" dirty="0"/>
              <a:t>, etc.)</a:t>
            </a:r>
          </a:p>
          <a:p>
            <a:r>
              <a:rPr lang="en-US" dirty="0"/>
              <a:t>Enter the commands:</a:t>
            </a:r>
          </a:p>
          <a:p>
            <a:pPr marL="457200" lvl="1" indent="0">
              <a:buNone/>
            </a:pPr>
            <a:r>
              <a:rPr lang="en-US" sz="2800" b="1" i="1" dirty="0">
                <a:solidFill>
                  <a:srgbClr val="FFFF00"/>
                </a:solidFill>
              </a:rPr>
              <a:t>docker --version</a:t>
            </a:r>
          </a:p>
          <a:p>
            <a:pPr marL="457200" lvl="1" indent="0">
              <a:buNone/>
            </a:pPr>
            <a:r>
              <a:rPr lang="en-US" sz="2800" b="1" i="1" dirty="0">
                <a:solidFill>
                  <a:srgbClr val="FFFF00"/>
                </a:solidFill>
              </a:rPr>
              <a:t>docker info</a:t>
            </a:r>
          </a:p>
          <a:p>
            <a:pPr marL="457200" lvl="1" indent="0">
              <a:buNone/>
            </a:pPr>
            <a:r>
              <a:rPr lang="en-US" sz="2800" b="1" i="1" dirty="0">
                <a:solidFill>
                  <a:srgbClr val="FFFF00"/>
                </a:solidFill>
              </a:rPr>
              <a:t>docker run hello-world</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14</a:t>
            </a:fld>
            <a:endParaRPr lang="en-US" dirty="0"/>
          </a:p>
        </p:txBody>
      </p:sp>
    </p:spTree>
    <p:extLst>
      <p:ext uri="{BB962C8B-B14F-4D97-AF65-F5344CB8AC3E}">
        <p14:creationId xmlns:p14="http://schemas.microsoft.com/office/powerpoint/2010/main" val="26882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docker --version" descr="docker --version">
            <a:hlinkClick r:id="" action="ppaction://media"/>
            <a:extLst>
              <a:ext uri="{FF2B5EF4-FFF2-40B4-BE49-F238E27FC236}">
                <a16:creationId xmlns:a16="http://schemas.microsoft.com/office/drawing/2014/main" id="{A40C71A9-3CC2-CE48-BD12-EB7ADC9C0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
        <p:nvSpPr>
          <p:cNvPr id="12" name="Rectangle 11">
            <a:extLst>
              <a:ext uri="{FF2B5EF4-FFF2-40B4-BE49-F238E27FC236}">
                <a16:creationId xmlns:a16="http://schemas.microsoft.com/office/drawing/2014/main" id="{C6EF1229-839D-814F-8C37-D65660506E0B}"/>
              </a:ext>
            </a:extLst>
          </p:cNvPr>
          <p:cNvSpPr/>
          <p:nvPr/>
        </p:nvSpPr>
        <p:spPr>
          <a:xfrm>
            <a:off x="363686" y="538504"/>
            <a:ext cx="3216641" cy="324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3FB6DB2-5189-C04E-A847-7423D859EF76}"/>
              </a:ext>
            </a:extLst>
          </p:cNvPr>
          <p:cNvCxnSpPr>
            <a:cxnSpLocks/>
            <a:stCxn id="15" idx="0"/>
          </p:cNvCxnSpPr>
          <p:nvPr/>
        </p:nvCxnSpPr>
        <p:spPr>
          <a:xfrm flipV="1">
            <a:off x="1703139" y="804674"/>
            <a:ext cx="968693"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7D54B8-EEB2-A74E-A883-2A7402EACA06}"/>
              </a:ext>
            </a:extLst>
          </p:cNvPr>
          <p:cNvSpPr txBox="1"/>
          <p:nvPr/>
        </p:nvSpPr>
        <p:spPr>
          <a:xfrm>
            <a:off x="1023177" y="2221268"/>
            <a:ext cx="1359924" cy="369332"/>
          </a:xfrm>
          <a:prstGeom prst="rect">
            <a:avLst/>
          </a:prstGeom>
          <a:noFill/>
        </p:spPr>
        <p:txBody>
          <a:bodyPr wrap="none" rtlCol="0">
            <a:spAutoFit/>
          </a:bodyPr>
          <a:lstStyle/>
          <a:p>
            <a:r>
              <a:rPr lang="en-US" dirty="0">
                <a:solidFill>
                  <a:srgbClr val="FFFF00"/>
                </a:solidFill>
              </a:rPr>
              <a:t>Release Year</a:t>
            </a:r>
          </a:p>
        </p:txBody>
      </p:sp>
      <p:sp>
        <p:nvSpPr>
          <p:cNvPr id="16" name="TextBox 15">
            <a:extLst>
              <a:ext uri="{FF2B5EF4-FFF2-40B4-BE49-F238E27FC236}">
                <a16:creationId xmlns:a16="http://schemas.microsoft.com/office/drawing/2014/main" id="{F0B7BC8E-F4DF-8446-869A-D97D90092C50}"/>
              </a:ext>
            </a:extLst>
          </p:cNvPr>
          <p:cNvSpPr txBox="1"/>
          <p:nvPr/>
        </p:nvSpPr>
        <p:spPr>
          <a:xfrm>
            <a:off x="2727188" y="2221268"/>
            <a:ext cx="1595565" cy="369332"/>
          </a:xfrm>
          <a:prstGeom prst="rect">
            <a:avLst/>
          </a:prstGeom>
          <a:noFill/>
        </p:spPr>
        <p:txBody>
          <a:bodyPr wrap="none" rtlCol="0">
            <a:spAutoFit/>
          </a:bodyPr>
          <a:lstStyle/>
          <a:p>
            <a:r>
              <a:rPr lang="en-US" dirty="0">
                <a:solidFill>
                  <a:srgbClr val="FFFF00"/>
                </a:solidFill>
              </a:rPr>
              <a:t>Release Month</a:t>
            </a:r>
          </a:p>
        </p:txBody>
      </p:sp>
      <p:cxnSp>
        <p:nvCxnSpPr>
          <p:cNvPr id="17" name="Straight Arrow Connector 16">
            <a:extLst>
              <a:ext uri="{FF2B5EF4-FFF2-40B4-BE49-F238E27FC236}">
                <a16:creationId xmlns:a16="http://schemas.microsoft.com/office/drawing/2014/main" id="{20D4C79B-1119-AB46-98E3-54696361B5EF}"/>
              </a:ext>
            </a:extLst>
          </p:cNvPr>
          <p:cNvCxnSpPr>
            <a:cxnSpLocks/>
            <a:stCxn id="16" idx="0"/>
          </p:cNvCxnSpPr>
          <p:nvPr/>
        </p:nvCxnSpPr>
        <p:spPr>
          <a:xfrm flipH="1" flipV="1">
            <a:off x="3063063" y="804674"/>
            <a:ext cx="461908" cy="14165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12F037-4605-0F4E-B0EB-E590EEBEF02A}"/>
              </a:ext>
            </a:extLst>
          </p:cNvPr>
          <p:cNvSpPr/>
          <p:nvPr/>
        </p:nvSpPr>
        <p:spPr>
          <a:xfrm>
            <a:off x="2518300" y="561975"/>
            <a:ext cx="762637" cy="276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2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500"/>
                            </p:stCondLst>
                            <p:childTnLst>
                              <p:par>
                                <p:cTn id="13" presetID="9" presetClass="entr" presetSubtype="0"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1"/>
                </p:tgtEl>
              </p:cMediaNode>
            </p:video>
            <p:seq concurrent="1" nextAc="seek">
              <p:cTn id="38" restart="whenNotActive" fill="hold" evtFilter="cancelBubble" nodeType="interactiveSeq">
                <p:stCondLst>
                  <p:cond evt="onClick" delay="0">
                    <p:tgtEl>
                      <p:spTgt spid="11"/>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5" grpId="0"/>
      <p:bldP spid="16" grpId="0"/>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info" descr="docker info">
            <a:hlinkClick r:id="" action="ppaction://media"/>
            <a:extLst>
              <a:ext uri="{FF2B5EF4-FFF2-40B4-BE49-F238E27FC236}">
                <a16:creationId xmlns:a16="http://schemas.microsoft.com/office/drawing/2014/main" id="{C9DC8D77-6C17-5745-834D-350FD554F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9037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run hello-world" descr="docker run hello-world">
            <a:hlinkClick r:id="" action="ppaction://media"/>
            <a:extLst>
              <a:ext uri="{FF2B5EF4-FFF2-40B4-BE49-F238E27FC236}">
                <a16:creationId xmlns:a16="http://schemas.microsoft.com/office/drawing/2014/main" id="{A20B172C-2AF9-7646-9A2F-770FF81434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0"/>
            <a:ext cx="11482405" cy="6853237"/>
          </a:xfrm>
          <a:prstGeom prst="rect">
            <a:avLst/>
          </a:prstGeom>
        </p:spPr>
      </p:pic>
      <p:sp>
        <p:nvSpPr>
          <p:cNvPr id="4" name="Rectangle 3">
            <a:extLst>
              <a:ext uri="{FF2B5EF4-FFF2-40B4-BE49-F238E27FC236}">
                <a16:creationId xmlns:a16="http://schemas.microsoft.com/office/drawing/2014/main" id="{A4A93C59-B990-B64E-A797-E22FC466AD82}"/>
              </a:ext>
            </a:extLst>
          </p:cNvPr>
          <p:cNvSpPr/>
          <p:nvPr/>
        </p:nvSpPr>
        <p:spPr>
          <a:xfrm>
            <a:off x="372976" y="763930"/>
            <a:ext cx="10587790" cy="692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III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Create a Docker Image</a:t>
            </a:r>
          </a:p>
        </p:txBody>
      </p:sp>
    </p:spTree>
    <p:extLst>
      <p:ext uri="{BB962C8B-B14F-4D97-AF65-F5344CB8AC3E}">
        <p14:creationId xmlns:p14="http://schemas.microsoft.com/office/powerpoint/2010/main" val="89913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Immutable templates for Docker Containers</a:t>
            </a:r>
          </a:p>
          <a:p>
            <a:r>
              <a:rPr lang="en-US" dirty="0"/>
              <a:t>Built using a </a:t>
            </a:r>
            <a:r>
              <a:rPr lang="en-US" dirty="0" err="1">
                <a:solidFill>
                  <a:srgbClr val="FFFF00"/>
                </a:solidFill>
              </a:rPr>
              <a:t>Dockerfile</a:t>
            </a:r>
            <a:r>
              <a:rPr lang="en-US" dirty="0">
                <a:solidFill>
                  <a:srgbClr val="FFFF00"/>
                </a:solidFill>
              </a:rPr>
              <a:t> </a:t>
            </a:r>
            <a:r>
              <a:rPr lang="en-US" dirty="0"/>
              <a:t>with all required binaries, packages, etc.</a:t>
            </a:r>
          </a:p>
          <a:p>
            <a:r>
              <a:rPr lang="en-US" dirty="0"/>
              <a:t>List your Docker Images with the terminal command:</a:t>
            </a:r>
          </a:p>
          <a:p>
            <a:pPr marL="457200" lvl="1" indent="0">
              <a:buNone/>
            </a:pPr>
            <a:r>
              <a:rPr lang="en-US" sz="2800" b="1" i="1" dirty="0">
                <a:solidFill>
                  <a:srgbClr val="FFFF00"/>
                </a:solidFill>
              </a:rPr>
              <a:t>docker image ls</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19</a:t>
            </a:fld>
            <a:endParaRPr lang="en-US" dirty="0"/>
          </a:p>
        </p:txBody>
      </p:sp>
    </p:spTree>
    <p:extLst>
      <p:ext uri="{BB962C8B-B14F-4D97-AF65-F5344CB8AC3E}">
        <p14:creationId xmlns:p14="http://schemas.microsoft.com/office/powerpoint/2010/main" val="40381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6E0C-D068-ED4D-B752-805C58895FD2}"/>
              </a:ext>
            </a:extLst>
          </p:cNvPr>
          <p:cNvSpPr>
            <a:spLocks noGrp="1"/>
          </p:cNvSpPr>
          <p:nvPr>
            <p:ph type="title"/>
          </p:nvPr>
        </p:nvSpPr>
        <p:spPr/>
        <p:txBody>
          <a:bodyPr/>
          <a:lstStyle/>
          <a:p>
            <a:r>
              <a:rPr lang="en-US" dirty="0"/>
              <a:t>If you want hands-on practice…</a:t>
            </a:r>
          </a:p>
        </p:txBody>
      </p:sp>
      <p:sp>
        <p:nvSpPr>
          <p:cNvPr id="3" name="Content Placeholder 2">
            <a:extLst>
              <a:ext uri="{FF2B5EF4-FFF2-40B4-BE49-F238E27FC236}">
                <a16:creationId xmlns:a16="http://schemas.microsoft.com/office/drawing/2014/main" id="{779388B1-3A7F-E043-AF74-EC6E9DE415BD}"/>
              </a:ext>
            </a:extLst>
          </p:cNvPr>
          <p:cNvSpPr>
            <a:spLocks noGrp="1"/>
          </p:cNvSpPr>
          <p:nvPr>
            <p:ph idx="1"/>
          </p:nvPr>
        </p:nvSpPr>
        <p:spPr/>
        <p:txBody>
          <a:bodyPr>
            <a:normAutofit fontScale="92500" lnSpcReduction="10000"/>
          </a:bodyPr>
          <a:lstStyle/>
          <a:p>
            <a:r>
              <a:rPr lang="en-US" dirty="0"/>
              <a:t>Create a Docker Hub Account</a:t>
            </a:r>
          </a:p>
          <a:p>
            <a:pPr lvl="1"/>
            <a:r>
              <a:rPr lang="en-US" dirty="0">
                <a:hlinkClick r:id="rId3"/>
              </a:rPr>
              <a:t>https://hub.docker.com/signup</a:t>
            </a:r>
            <a:endParaRPr lang="en-US" dirty="0"/>
          </a:p>
          <a:p>
            <a:r>
              <a:rPr lang="en-US" dirty="0"/>
              <a:t>Download and install Docker Desktop</a:t>
            </a:r>
          </a:p>
          <a:p>
            <a:pPr lvl="1"/>
            <a:r>
              <a:rPr lang="en-US" dirty="0">
                <a:hlinkClick r:id="rId4"/>
              </a:rPr>
              <a:t>https://www.docker.com/products/docker-desktop</a:t>
            </a:r>
            <a:endParaRPr lang="en-US" dirty="0"/>
          </a:p>
          <a:p>
            <a:r>
              <a:rPr lang="en-US" dirty="0"/>
              <a:t>Connect to the ATC VPN</a:t>
            </a:r>
          </a:p>
          <a:p>
            <a:pPr lvl="1"/>
            <a:r>
              <a:rPr lang="en-US" dirty="0">
                <a:hlinkClick r:id="rId5"/>
              </a:rPr>
              <a:t>https://atc-support.apps.wwtatc.com/vpn_access</a:t>
            </a:r>
            <a:endParaRPr lang="en-US" dirty="0"/>
          </a:p>
          <a:p>
            <a:r>
              <a:rPr lang="en-US" dirty="0"/>
              <a:t>Download this repo from WWT’s internal GitHub</a:t>
            </a:r>
          </a:p>
          <a:p>
            <a:pPr lvl="1"/>
            <a:r>
              <a:rPr lang="en-US" dirty="0">
                <a:hlinkClick r:id="rId6"/>
              </a:rPr>
              <a:t>https://github.wwt.com/hullt/docker-foundations</a:t>
            </a:r>
            <a:endParaRPr lang="en-US" dirty="0"/>
          </a:p>
          <a:p>
            <a:r>
              <a:rPr lang="en-US" dirty="0"/>
              <a:t>Install a code editor</a:t>
            </a:r>
          </a:p>
          <a:p>
            <a:pPr lvl="1"/>
            <a:r>
              <a:rPr lang="en-US" dirty="0">
                <a:hlinkClick r:id="rId7"/>
              </a:rPr>
              <a:t>https://code.visualstudio.com/Download</a:t>
            </a:r>
            <a:endParaRPr lang="en-US" dirty="0"/>
          </a:p>
          <a:p>
            <a:r>
              <a:rPr lang="en-US" dirty="0">
                <a:solidFill>
                  <a:srgbClr val="FFFF00"/>
                </a:solidFill>
              </a:rPr>
              <a:t>Wait a few minutes while we get through a Docker overview</a:t>
            </a:r>
          </a:p>
          <a:p>
            <a:pPr lvl="1"/>
            <a:endParaRPr lang="en-US" dirty="0"/>
          </a:p>
        </p:txBody>
      </p:sp>
      <p:sp>
        <p:nvSpPr>
          <p:cNvPr id="4" name="Date Placeholder 3">
            <a:extLst>
              <a:ext uri="{FF2B5EF4-FFF2-40B4-BE49-F238E27FC236}">
                <a16:creationId xmlns:a16="http://schemas.microsoft.com/office/drawing/2014/main" id="{D30A9DD6-B80A-4740-AB4C-12C4FA701C0E}"/>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AC52D06F-E711-DC4F-93B7-4B4954638CA4}"/>
              </a:ext>
            </a:extLst>
          </p:cNvPr>
          <p:cNvSpPr>
            <a:spLocks noGrp="1"/>
          </p:cNvSpPr>
          <p:nvPr>
            <p:ph type="sldNum" sz="quarter" idx="12"/>
          </p:nvPr>
        </p:nvSpPr>
        <p:spPr/>
        <p:txBody>
          <a:bodyPr/>
          <a:lstStyle/>
          <a:p>
            <a:fld id="{A44B02FA-DD2D-1844-AE35-8B2EAB0CF4EF}" type="slidenum">
              <a:rPr lang="en-US" smtClean="0"/>
              <a:pPr/>
              <a:t>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A8762DFA-84EF-BA46-AEEC-6DDBEE79FC13}"/>
              </a:ext>
            </a:extLst>
          </p:cNvPr>
          <p:cNvPicPr>
            <a:picLocks noChangeAspect="1"/>
          </p:cNvPicPr>
          <p:nvPr/>
        </p:nvPicPr>
        <p:blipFill>
          <a:blip r:embed="rId8"/>
          <a:stretch>
            <a:fillRect/>
          </a:stretch>
        </p:blipFill>
        <p:spPr>
          <a:xfrm rot="1659635">
            <a:off x="6808477" y="3473205"/>
            <a:ext cx="1434780" cy="529997"/>
          </a:xfrm>
          <a:prstGeom prst="rect">
            <a:avLst/>
          </a:prstGeom>
        </p:spPr>
      </p:pic>
    </p:spTree>
    <p:extLst>
      <p:ext uri="{BB962C8B-B14F-4D97-AF65-F5344CB8AC3E}">
        <p14:creationId xmlns:p14="http://schemas.microsoft.com/office/powerpoint/2010/main" val="9300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23" presetClass="entr" presetSubtype="32"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4*#ppt_w"/>
                                          </p:val>
                                        </p:tav>
                                        <p:tav tm="100000">
                                          <p:val>
                                            <p:strVal val="#ppt_w"/>
                                          </p:val>
                                        </p:tav>
                                      </p:tavLst>
                                    </p:anim>
                                    <p:anim calcmode="lin" valueType="num">
                                      <p:cBhvr>
                                        <p:cTn id="31"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ls" descr="docker image ls">
            <a:hlinkClick r:id="" action="ppaction://media"/>
            <a:extLst>
              <a:ext uri="{FF2B5EF4-FFF2-40B4-BE49-F238E27FC236}">
                <a16:creationId xmlns:a16="http://schemas.microsoft.com/office/drawing/2014/main" id="{AB9CF591-8EA7-5649-988D-50B5F789A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827" y="3175"/>
            <a:ext cx="11476345" cy="6854825"/>
          </a:xfrm>
          <a:prstGeom prst="rect">
            <a:avLst/>
          </a:prstGeom>
        </p:spPr>
      </p:pic>
      <p:sp>
        <p:nvSpPr>
          <p:cNvPr id="4" name="Rectangle 3">
            <a:extLst>
              <a:ext uri="{FF2B5EF4-FFF2-40B4-BE49-F238E27FC236}">
                <a16:creationId xmlns:a16="http://schemas.microsoft.com/office/drawing/2014/main" id="{04183C2E-54F7-294B-BD3A-3632BD17FA1B}"/>
              </a:ext>
            </a:extLst>
          </p:cNvPr>
          <p:cNvSpPr/>
          <p:nvPr/>
        </p:nvSpPr>
        <p:spPr>
          <a:xfrm>
            <a:off x="372659" y="1082682"/>
            <a:ext cx="1644636" cy="361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err="1"/>
              <a:t>Dockerfile</a:t>
            </a:r>
            <a:endParaRPr lang="en-US" dirty="0"/>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p:txBody>
          <a:bodyPr/>
          <a:lstStyle/>
          <a:p>
            <a:r>
              <a:rPr lang="en-US" dirty="0"/>
              <a:t>The Docker Image blueprint, read from top to bottom</a:t>
            </a:r>
          </a:p>
          <a:p>
            <a:r>
              <a:rPr lang="en-US" dirty="0"/>
              <a:t>A text file named “</a:t>
            </a:r>
            <a:r>
              <a:rPr lang="en-US" dirty="0" err="1">
                <a:solidFill>
                  <a:srgbClr val="FFFF00"/>
                </a:solidFill>
              </a:rPr>
              <a:t>Dockerfile</a:t>
            </a:r>
            <a:r>
              <a:rPr lang="en-US" dirty="0"/>
              <a:t>”</a:t>
            </a:r>
          </a:p>
          <a:p>
            <a:r>
              <a:rPr lang="en-US" dirty="0"/>
              <a:t>Comprised of UPPERCASE </a:t>
            </a:r>
            <a:r>
              <a:rPr lang="en-US" dirty="0">
                <a:solidFill>
                  <a:srgbClr val="FFFF00"/>
                </a:solidFill>
              </a:rPr>
              <a:t>instructions</a:t>
            </a:r>
          </a:p>
          <a:p>
            <a:r>
              <a:rPr lang="en-US" dirty="0"/>
              <a:t>Each instruction represents a </a:t>
            </a:r>
            <a:r>
              <a:rPr lang="en-US" dirty="0">
                <a:solidFill>
                  <a:srgbClr val="FFFF00"/>
                </a:solidFill>
              </a:rPr>
              <a:t>layer</a:t>
            </a:r>
            <a:r>
              <a:rPr lang="en-US" dirty="0"/>
              <a:t> of the image</a:t>
            </a:r>
            <a:endParaRPr lang="en-US" dirty="0">
              <a:solidFill>
                <a:srgbClr val="FFFF00"/>
              </a:solidFill>
            </a:endParaRPr>
          </a:p>
          <a:p>
            <a:pPr marL="0" indent="0">
              <a:buNone/>
            </a:pPr>
            <a:endParaRPr lang="en-US" dirty="0"/>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21</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087C9268-C9DF-E045-9D55-DB501F16ACD5}"/>
              </a:ext>
            </a:extLst>
          </p:cNvPr>
          <p:cNvPicPr>
            <a:picLocks noChangeAspect="1"/>
          </p:cNvPicPr>
          <p:nvPr/>
        </p:nvPicPr>
        <p:blipFill>
          <a:blip r:embed="rId3"/>
          <a:stretch>
            <a:fillRect/>
          </a:stretch>
        </p:blipFill>
        <p:spPr>
          <a:xfrm>
            <a:off x="2584392" y="3948880"/>
            <a:ext cx="7023215" cy="2363019"/>
          </a:xfrm>
          <a:prstGeom prst="rect">
            <a:avLst/>
          </a:prstGeom>
        </p:spPr>
      </p:pic>
    </p:spTree>
    <p:extLst>
      <p:ext uri="{BB962C8B-B14F-4D97-AF65-F5344CB8AC3E}">
        <p14:creationId xmlns:p14="http://schemas.microsoft.com/office/powerpoint/2010/main" val="2921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The </a:t>
            </a:r>
            <a:r>
              <a:rPr lang="en-US" dirty="0" err="1"/>
              <a:t>Dockerfile</a:t>
            </a: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22</a:t>
            </a:fld>
            <a:endParaRPr lang="en-US" dirty="0"/>
          </a:p>
        </p:txBody>
      </p:sp>
      <p:grpSp>
        <p:nvGrpSpPr>
          <p:cNvPr id="25" name="Group 24">
            <a:extLst>
              <a:ext uri="{FF2B5EF4-FFF2-40B4-BE49-F238E27FC236}">
                <a16:creationId xmlns:a16="http://schemas.microsoft.com/office/drawing/2014/main" id="{EC10A600-23EB-1748-BB32-83AB83C4681F}"/>
              </a:ext>
            </a:extLst>
          </p:cNvPr>
          <p:cNvGrpSpPr/>
          <p:nvPr/>
        </p:nvGrpSpPr>
        <p:grpSpPr>
          <a:xfrm>
            <a:off x="6650357" y="1516285"/>
            <a:ext cx="5131428" cy="4840066"/>
            <a:chOff x="4235952" y="2847481"/>
            <a:chExt cx="3720096" cy="3508869"/>
          </a:xfrm>
        </p:grpSpPr>
        <p:sp>
          <p:nvSpPr>
            <p:cNvPr id="14" name="Rectangle 13">
              <a:extLst>
                <a:ext uri="{FF2B5EF4-FFF2-40B4-BE49-F238E27FC236}">
                  <a16:creationId xmlns:a16="http://schemas.microsoft.com/office/drawing/2014/main" id="{47609848-2A71-FA46-8F8C-8A389678733E}"/>
                </a:ext>
              </a:extLst>
            </p:cNvPr>
            <p:cNvSpPr/>
            <p:nvPr/>
          </p:nvSpPr>
          <p:spPr>
            <a:xfrm>
              <a:off x="4235952" y="3338111"/>
              <a:ext cx="3720096" cy="30182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sign&#10;&#10;Description automatically generated">
              <a:extLst>
                <a:ext uri="{FF2B5EF4-FFF2-40B4-BE49-F238E27FC236}">
                  <a16:creationId xmlns:a16="http://schemas.microsoft.com/office/drawing/2014/main" id="{A21ADF60-E6A6-3644-8614-597D97C8ED3D}"/>
                </a:ext>
              </a:extLst>
            </p:cNvPr>
            <p:cNvPicPr>
              <a:picLocks noChangeAspect="1"/>
            </p:cNvPicPr>
            <p:nvPr/>
          </p:nvPicPr>
          <p:blipFill>
            <a:blip r:embed="rId3"/>
            <a:stretch>
              <a:fillRect/>
            </a:stretch>
          </p:blipFill>
          <p:spPr>
            <a:xfrm>
              <a:off x="5504891" y="2847481"/>
              <a:ext cx="1184970" cy="849229"/>
            </a:xfrm>
            <a:prstGeom prst="rect">
              <a:avLst/>
            </a:prstGeom>
          </p:spPr>
        </p:pic>
      </p:grpSp>
      <p:sp>
        <p:nvSpPr>
          <p:cNvPr id="22" name="Rectangle 21">
            <a:extLst>
              <a:ext uri="{FF2B5EF4-FFF2-40B4-BE49-F238E27FC236}">
                <a16:creationId xmlns:a16="http://schemas.microsoft.com/office/drawing/2014/main" id="{2258FD00-21D3-954D-B89D-23788560154C}"/>
              </a:ext>
            </a:extLst>
          </p:cNvPr>
          <p:cNvSpPr/>
          <p:nvPr/>
        </p:nvSpPr>
        <p:spPr>
          <a:xfrm>
            <a:off x="6972099" y="2789469"/>
            <a:ext cx="4487939" cy="3358778"/>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1" name="Picture 10" descr="A close up of a logo&#10;&#10;Description automatically generated">
            <a:extLst>
              <a:ext uri="{FF2B5EF4-FFF2-40B4-BE49-F238E27FC236}">
                <a16:creationId xmlns:a16="http://schemas.microsoft.com/office/drawing/2014/main" id="{72446557-4837-594C-A1DC-4CDE02624928}"/>
              </a:ext>
            </a:extLst>
          </p:cNvPr>
          <p:cNvPicPr>
            <a:picLocks noChangeAspect="1"/>
          </p:cNvPicPr>
          <p:nvPr/>
        </p:nvPicPr>
        <p:blipFill>
          <a:blip r:embed="rId4"/>
          <a:stretch>
            <a:fillRect/>
          </a:stretch>
        </p:blipFill>
        <p:spPr>
          <a:xfrm>
            <a:off x="9828597" y="4656504"/>
            <a:ext cx="1682922" cy="1420648"/>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EA2C9D23-2C19-5E4E-AD9A-877EB8723819}"/>
              </a:ext>
            </a:extLst>
          </p:cNvPr>
          <p:cNvPicPr>
            <a:picLocks noChangeAspect="1"/>
          </p:cNvPicPr>
          <p:nvPr/>
        </p:nvPicPr>
        <p:blipFill>
          <a:blip r:embed="rId5"/>
          <a:stretch>
            <a:fillRect/>
          </a:stretch>
        </p:blipFill>
        <p:spPr>
          <a:xfrm>
            <a:off x="7150870" y="4755060"/>
            <a:ext cx="1118442" cy="1118442"/>
          </a:xfrm>
          <a:prstGeom prst="rect">
            <a:avLst/>
          </a:prstGeom>
        </p:spPr>
      </p:pic>
      <p:pic>
        <p:nvPicPr>
          <p:cNvPr id="17" name="Picture 16" descr="A close up of a logo&#10;&#10;Description automatically generated">
            <a:extLst>
              <a:ext uri="{FF2B5EF4-FFF2-40B4-BE49-F238E27FC236}">
                <a16:creationId xmlns:a16="http://schemas.microsoft.com/office/drawing/2014/main" id="{6DAF247D-983B-FB4F-9F7E-E9F74872177C}"/>
              </a:ext>
            </a:extLst>
          </p:cNvPr>
          <p:cNvPicPr>
            <a:picLocks noChangeAspect="1"/>
          </p:cNvPicPr>
          <p:nvPr/>
        </p:nvPicPr>
        <p:blipFill>
          <a:blip r:embed="rId6"/>
          <a:stretch>
            <a:fillRect/>
          </a:stretch>
        </p:blipFill>
        <p:spPr>
          <a:xfrm>
            <a:off x="8591675" y="4659379"/>
            <a:ext cx="1082061" cy="1303177"/>
          </a:xfrm>
          <a:prstGeom prst="rect">
            <a:avLst/>
          </a:prstGeom>
        </p:spPr>
      </p:pic>
      <p:pic>
        <p:nvPicPr>
          <p:cNvPr id="21" name="Picture 20" descr="A picture containing traffic, light, clock&#10;&#10;Description automatically generated">
            <a:extLst>
              <a:ext uri="{FF2B5EF4-FFF2-40B4-BE49-F238E27FC236}">
                <a16:creationId xmlns:a16="http://schemas.microsoft.com/office/drawing/2014/main" id="{789ECA37-B06A-3346-9EE3-D985C57E26D8}"/>
              </a:ext>
            </a:extLst>
          </p:cNvPr>
          <p:cNvPicPr>
            <a:picLocks noChangeAspect="1"/>
          </p:cNvPicPr>
          <p:nvPr/>
        </p:nvPicPr>
        <p:blipFill>
          <a:blip r:embed="rId7"/>
          <a:stretch>
            <a:fillRect/>
          </a:stretch>
        </p:blipFill>
        <p:spPr>
          <a:xfrm>
            <a:off x="7272165" y="2961279"/>
            <a:ext cx="4021547" cy="980251"/>
          </a:xfrm>
          <a:prstGeom prst="rect">
            <a:avLst/>
          </a:prstGeom>
        </p:spPr>
      </p:pic>
      <p:grpSp>
        <p:nvGrpSpPr>
          <p:cNvPr id="31" name="Group 30">
            <a:extLst>
              <a:ext uri="{FF2B5EF4-FFF2-40B4-BE49-F238E27FC236}">
                <a16:creationId xmlns:a16="http://schemas.microsoft.com/office/drawing/2014/main" id="{C38CCBC8-781E-5B4D-BF9C-3F4C7020215F}"/>
              </a:ext>
            </a:extLst>
          </p:cNvPr>
          <p:cNvGrpSpPr/>
          <p:nvPr/>
        </p:nvGrpSpPr>
        <p:grpSpPr>
          <a:xfrm>
            <a:off x="410214" y="2193051"/>
            <a:ext cx="5133635" cy="4163300"/>
            <a:chOff x="1974016" y="3338111"/>
            <a:chExt cx="3721696" cy="3018239"/>
          </a:xfrm>
        </p:grpSpPr>
        <p:sp>
          <p:nvSpPr>
            <p:cNvPr id="27" name="Rectangle 26">
              <a:extLst>
                <a:ext uri="{FF2B5EF4-FFF2-40B4-BE49-F238E27FC236}">
                  <a16:creationId xmlns:a16="http://schemas.microsoft.com/office/drawing/2014/main" id="{C7ECC660-36D5-C240-8C7A-741A2DD6E62C}"/>
                </a:ext>
              </a:extLst>
            </p:cNvPr>
            <p:cNvSpPr/>
            <p:nvPr/>
          </p:nvSpPr>
          <p:spPr>
            <a:xfrm>
              <a:off x="1975616" y="3338111"/>
              <a:ext cx="3720096" cy="3018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C394FF-DB09-8D4B-B39E-A2617BC30460}"/>
                </a:ext>
              </a:extLst>
            </p:cNvPr>
            <p:cNvSpPr txBox="1"/>
            <p:nvPr/>
          </p:nvSpPr>
          <p:spPr>
            <a:xfrm>
              <a:off x="1974016" y="3357589"/>
              <a:ext cx="3721696" cy="400110"/>
            </a:xfrm>
            <a:prstGeom prst="rect">
              <a:avLst/>
            </a:prstGeom>
            <a:noFill/>
          </p:spPr>
          <p:txBody>
            <a:bodyPr wrap="square" rtlCol="0">
              <a:spAutoFit/>
            </a:bodyPr>
            <a:lstStyle/>
            <a:p>
              <a:pPr algn="ctr"/>
              <a:r>
                <a:rPr lang="en-US" sz="2000" b="1" dirty="0" err="1">
                  <a:solidFill>
                    <a:schemeClr val="bg1"/>
                  </a:solidFill>
                  <a:latin typeface="Andale Mono" panose="020B0509000000000004" pitchFamily="49" charset="0"/>
                </a:rPr>
                <a:t>Dockerfile</a:t>
              </a:r>
              <a:endParaRPr lang="en-US" sz="2000" b="1" dirty="0">
                <a:solidFill>
                  <a:schemeClr val="bg1"/>
                </a:solidFill>
              </a:endParaRPr>
            </a:p>
          </p:txBody>
        </p:sp>
      </p:grpSp>
      <p:sp>
        <p:nvSpPr>
          <p:cNvPr id="30" name="TextBox 29">
            <a:extLst>
              <a:ext uri="{FF2B5EF4-FFF2-40B4-BE49-F238E27FC236}">
                <a16:creationId xmlns:a16="http://schemas.microsoft.com/office/drawing/2014/main" id="{5DFECB87-24F5-F046-8841-4460DE028F47}"/>
              </a:ext>
            </a:extLst>
          </p:cNvPr>
          <p:cNvSpPr txBox="1"/>
          <p:nvPr/>
        </p:nvSpPr>
        <p:spPr>
          <a:xfrm>
            <a:off x="410214" y="2936429"/>
            <a:ext cx="5133635" cy="2674608"/>
          </a:xfrm>
          <a:prstGeom prst="rect">
            <a:avLst/>
          </a:prstGeom>
          <a:noFill/>
        </p:spPr>
        <p:txBody>
          <a:bodyPr wrap="square" rtlCol="0">
            <a:spAutoFit/>
          </a:bodyPr>
          <a:lstStyle/>
          <a:p>
            <a:r>
              <a:rPr lang="en-US" sz="2000" dirty="0">
                <a:solidFill>
                  <a:schemeClr val="bg1"/>
                </a:solidFill>
                <a:latin typeface="Andale Mono" panose="020B0509000000000004" pitchFamily="49" charset="0"/>
              </a:rPr>
              <a:t>FROM python:3.8-alpine</a:t>
            </a: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RUN pip install flask</a:t>
            </a:r>
          </a:p>
          <a:p>
            <a:r>
              <a:rPr lang="en-US" sz="2000" dirty="0">
                <a:solidFill>
                  <a:schemeClr val="bg1"/>
                </a:solidFill>
                <a:latin typeface="Andale Mono" panose="020B0509000000000004" pitchFamily="49" charset="0"/>
              </a:rPr>
              <a:t>RUN </a:t>
            </a:r>
            <a:r>
              <a:rPr lang="en-US" sz="2000" dirty="0" err="1">
                <a:solidFill>
                  <a:schemeClr val="bg1"/>
                </a:solidFill>
                <a:latin typeface="Andale Mono" panose="020B0509000000000004" pitchFamily="49" charset="0"/>
              </a:rPr>
              <a:t>apk</a:t>
            </a:r>
            <a:r>
              <a:rPr lang="en-US" sz="2000" dirty="0">
                <a:solidFill>
                  <a:schemeClr val="bg1"/>
                </a:solidFill>
                <a:latin typeface="Andale Mono" panose="020B0509000000000004" pitchFamily="49" charset="0"/>
              </a:rPr>
              <a:t> add </a:t>
            </a:r>
            <a:r>
              <a:rPr lang="en-US" sz="2000" dirty="0" err="1">
                <a:solidFill>
                  <a:schemeClr val="bg1"/>
                </a:solidFill>
                <a:latin typeface="Andale Mono" panose="020B0509000000000004" pitchFamily="49" charset="0"/>
              </a:rPr>
              <a:t>redis</a:t>
            </a:r>
            <a:endParaRPr lang="en-US" sz="2000" dirty="0">
              <a:solidFill>
                <a:schemeClr val="bg1"/>
              </a:solidFill>
              <a:latin typeface="Andale Mono" panose="020B0509000000000004" pitchFamily="49" charset="0"/>
            </a:endParaRPr>
          </a:p>
          <a:p>
            <a:endParaRPr lang="en-US" sz="2000" dirty="0">
              <a:solidFill>
                <a:schemeClr val="bg1"/>
              </a:solidFill>
              <a:latin typeface="Andale Mono" panose="020B0509000000000004" pitchFamily="49" charset="0"/>
            </a:endParaRPr>
          </a:p>
          <a:p>
            <a:r>
              <a:rPr lang="en-US" sz="2000" dirty="0">
                <a:solidFill>
                  <a:schemeClr val="bg1"/>
                </a:solidFill>
                <a:latin typeface="Andale Mono" panose="020B0509000000000004" pitchFamily="49" charset="0"/>
              </a:rPr>
              <a:t>CMD </a:t>
            </a:r>
            <a:r>
              <a:rPr lang="en-US" sz="2000" dirty="0" err="1">
                <a:solidFill>
                  <a:schemeClr val="bg1"/>
                </a:solidFill>
                <a:latin typeface="Andale Mono" panose="020B0509000000000004" pitchFamily="49" charset="0"/>
              </a:rPr>
              <a:t>sh</a:t>
            </a:r>
            <a:endParaRPr lang="en-US" sz="2000" dirty="0">
              <a:solidFill>
                <a:schemeClr val="bg1"/>
              </a:solidFill>
            </a:endParaRPr>
          </a:p>
        </p:txBody>
      </p:sp>
    </p:spTree>
    <p:extLst>
      <p:ext uri="{BB962C8B-B14F-4D97-AF65-F5344CB8AC3E}">
        <p14:creationId xmlns:p14="http://schemas.microsoft.com/office/powerpoint/2010/main" val="17495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2000"/>
                                        <p:tgtEl>
                                          <p:spTgt spid="30">
                                            <p:txEl>
                                              <p:pRg st="0" end="0"/>
                                            </p:txEl>
                                          </p:spTgt>
                                        </p:tgtEl>
                                      </p:cBhvr>
                                    </p:animEffect>
                                  </p:childTnLst>
                                </p:cTn>
                              </p:par>
                            </p:childTnLst>
                          </p:cTn>
                        </p:par>
                        <p:par>
                          <p:cTn id="17" fill="hold">
                            <p:stCondLst>
                              <p:cond delay="2000"/>
                            </p:stCondLst>
                            <p:childTnLst>
                              <p:par>
                                <p:cTn id="18" presetID="14" presetClass="entr" presetSubtype="10" fill="hold" grpId="0" nodeType="after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1000"/>
                                        <p:tgtEl>
                                          <p:spTgt spid="22"/>
                                        </p:tgtEl>
                                      </p:cBhvr>
                                    </p:animEffect>
                                  </p:childTnLst>
                                </p:cTn>
                              </p:par>
                            </p:childTnLst>
                          </p:cTn>
                        </p:par>
                        <p:par>
                          <p:cTn id="21" fill="hold">
                            <p:stCondLst>
                              <p:cond delay="3500"/>
                            </p:stCondLst>
                            <p:childTnLst>
                              <p:par>
                                <p:cTn id="22" presetID="14" presetClass="entr" presetSubtype="1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000"/>
                                        <p:tgtEl>
                                          <p:spTgt spid="21"/>
                                        </p:tgtEl>
                                      </p:cBhvr>
                                    </p:animEffect>
                                  </p:childTnLst>
                                </p:cTn>
                              </p:par>
                            </p:childTnLst>
                          </p:cTn>
                        </p:par>
                        <p:par>
                          <p:cTn id="25" fill="hold">
                            <p:stCondLst>
                              <p:cond delay="5000"/>
                            </p:stCondLst>
                            <p:childTnLst>
                              <p:par>
                                <p:cTn id="26" presetID="14" presetClass="entr" presetSubtype="1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wipe(left)">
                                      <p:cBhvr>
                                        <p:cTn id="33" dur="2000"/>
                                        <p:tgtEl>
                                          <p:spTgt spid="30">
                                            <p:txEl>
                                              <p:pRg st="2" end="2"/>
                                            </p:txEl>
                                          </p:spTgt>
                                        </p:tgtEl>
                                      </p:cBhvr>
                                    </p:animEffect>
                                  </p:childTnLst>
                                </p:cTn>
                              </p:par>
                            </p:childTnLst>
                          </p:cTn>
                        </p:par>
                        <p:par>
                          <p:cTn id="34" fill="hold">
                            <p:stCondLst>
                              <p:cond delay="2000"/>
                            </p:stCondLst>
                            <p:childTnLst>
                              <p:par>
                                <p:cTn id="35" presetID="14" presetClass="entr" presetSubtype="1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wipe(left)">
                                      <p:cBhvr>
                                        <p:cTn id="42" dur="2000"/>
                                        <p:tgtEl>
                                          <p:spTgt spid="30">
                                            <p:txEl>
                                              <p:pRg st="3" end="3"/>
                                            </p:txEl>
                                          </p:spTgt>
                                        </p:tgtEl>
                                      </p:cBhvr>
                                    </p:animEffect>
                                  </p:childTnLst>
                                </p:cTn>
                              </p:par>
                            </p:childTnLst>
                          </p:cTn>
                        </p:par>
                        <p:par>
                          <p:cTn id="43" fill="hold">
                            <p:stCondLst>
                              <p:cond delay="2000"/>
                            </p:stCondLst>
                            <p:childTnLst>
                              <p:par>
                                <p:cTn id="44" presetID="14" presetClass="entr" presetSubtype="10" fill="hold" nodeType="afterEffect">
                                  <p:stCondLst>
                                    <p:cond delay="50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wipe(left)">
                                      <p:cBhvr>
                                        <p:cTn id="51" dur="1000"/>
                                        <p:tgtEl>
                                          <p:spTgt spid="30">
                                            <p:txEl>
                                              <p:pRg st="5" end="5"/>
                                            </p:txEl>
                                          </p:spTgt>
                                        </p:tgtEl>
                                      </p:cBhvr>
                                    </p:animEffect>
                                  </p:childTnLst>
                                </p:cTn>
                              </p:par>
                            </p:childTnLst>
                          </p:cTn>
                        </p:par>
                        <p:par>
                          <p:cTn id="52" fill="hold">
                            <p:stCondLst>
                              <p:cond delay="1000"/>
                            </p:stCondLst>
                            <p:childTnLst>
                              <p:par>
                                <p:cTn id="53" presetID="26" presetClass="emph" presetSubtype="0" repeatCount="3000" fill="hold" nodeType="afterEffect">
                                  <p:stCondLst>
                                    <p:cond delay="500"/>
                                  </p:stCondLst>
                                  <p:childTnLst>
                                    <p:animEffect transition="out" filter="fade">
                                      <p:cBhvr>
                                        <p:cTn id="54" dur="1000" tmFilter="0, 0; .2, .5; .8, .5; 1, 0"/>
                                        <p:tgtEl>
                                          <p:spTgt spid="25"/>
                                        </p:tgtEl>
                                      </p:cBhvr>
                                    </p:animEffect>
                                    <p:animScale>
                                      <p:cBhvr>
                                        <p:cTn id="55"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new dockerfile" descr="vs code new dockerfile">
            <a:hlinkClick r:id="" action="ppaction://media"/>
            <a:extLst>
              <a:ext uri="{FF2B5EF4-FFF2-40B4-BE49-F238E27FC236}">
                <a16:creationId xmlns:a16="http://schemas.microsoft.com/office/drawing/2014/main" id="{4420BDF1-BB6A-344C-8DD1-0385DB1FC8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807" y="0"/>
            <a:ext cx="11490385" cy="6858000"/>
          </a:xfrm>
          <a:prstGeom prst="rect">
            <a:avLst/>
          </a:prstGeom>
        </p:spPr>
      </p:pic>
    </p:spTree>
    <p:extLst>
      <p:ext uri="{BB962C8B-B14F-4D97-AF65-F5344CB8AC3E}">
        <p14:creationId xmlns:p14="http://schemas.microsoft.com/office/powerpoint/2010/main" val="10790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221796" y="3737323"/>
            <a:ext cx="3762248" cy="523220"/>
          </a:xfrm>
          <a:prstGeom prst="rect">
            <a:avLst/>
          </a:prstGeom>
          <a:noFill/>
        </p:spPr>
        <p:txBody>
          <a:bodyPr wrap="none" rtlCol="0">
            <a:spAutoFit/>
          </a:bodyPr>
          <a:lstStyle/>
          <a:p>
            <a:pPr algn="ctr"/>
            <a:r>
              <a:rPr lang="en-US" sz="2800" dirty="0">
                <a:solidFill>
                  <a:srgbClr val="FFFF00"/>
                </a:solidFill>
              </a:rPr>
              <a:t>FROM python:3.8-alpine</a:t>
            </a:r>
          </a:p>
        </p:txBody>
      </p:sp>
      <p:sp>
        <p:nvSpPr>
          <p:cNvPr id="29" name="Rectangle 28">
            <a:extLst>
              <a:ext uri="{FF2B5EF4-FFF2-40B4-BE49-F238E27FC236}">
                <a16:creationId xmlns:a16="http://schemas.microsoft.com/office/drawing/2014/main" id="{60FFFF46-7AD3-4A46-AEC2-3FE7DC979D54}"/>
              </a:ext>
            </a:extLst>
          </p:cNvPr>
          <p:cNvSpPr/>
          <p:nvPr/>
        </p:nvSpPr>
        <p:spPr>
          <a:xfrm>
            <a:off x="6423212" y="3805947"/>
            <a:ext cx="44838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4FD4B8-F80B-EB41-8D44-CA1D2D016322}"/>
              </a:ext>
            </a:extLst>
          </p:cNvPr>
          <p:cNvSpPr/>
          <p:nvPr/>
        </p:nvSpPr>
        <p:spPr>
          <a:xfrm>
            <a:off x="6978747" y="3805946"/>
            <a:ext cx="9055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1CD51F-6FDE-CD4B-A5A7-163F1FBC63E2}"/>
              </a:ext>
            </a:extLst>
          </p:cNvPr>
          <p:cNvSpPr/>
          <p:nvPr/>
        </p:nvSpPr>
        <p:spPr>
          <a:xfrm>
            <a:off x="5271255" y="3805947"/>
            <a:ext cx="107127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326862" y="3805947"/>
            <a:ext cx="905538"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FROM</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Always the first instruction, specifies base OS image</a:t>
            </a:r>
          </a:p>
          <a:p>
            <a:r>
              <a:rPr lang="en-US" dirty="0"/>
              <a:t>Base image index available on </a:t>
            </a:r>
            <a:r>
              <a:rPr lang="en-US" dirty="0">
                <a:hlinkClick r:id="rId3"/>
              </a:rPr>
              <a:t>https://hub.docker.com</a:t>
            </a:r>
            <a:endParaRPr lang="en-US" dirty="0"/>
          </a:p>
          <a:p>
            <a:r>
              <a:rPr lang="en-US" dirty="0"/>
              <a:t>Formatted using </a:t>
            </a:r>
            <a:r>
              <a:rPr lang="en-US" dirty="0">
                <a:solidFill>
                  <a:srgbClr val="FFFF00"/>
                </a:solidFill>
              </a:rPr>
              <a:t>tags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779883" cy="1355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83471" y="5566592"/>
            <a:ext cx="1832553" cy="369332"/>
          </a:xfrm>
          <a:prstGeom prst="rect">
            <a:avLst/>
          </a:prstGeom>
          <a:noFill/>
        </p:spPr>
        <p:txBody>
          <a:bodyPr wrap="none" rtlCol="0">
            <a:spAutoFit/>
          </a:bodyPr>
          <a:lstStyle/>
          <a:p>
            <a:pPr algn="ctr"/>
            <a:r>
              <a:rPr lang="en-US" dirty="0"/>
              <a:t>FROM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V="1">
            <a:off x="5146958" y="4210872"/>
            <a:ext cx="659934"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4068810" y="6098249"/>
            <a:ext cx="2156296" cy="369332"/>
          </a:xfrm>
          <a:prstGeom prst="rect">
            <a:avLst/>
          </a:prstGeom>
          <a:noFill/>
        </p:spPr>
        <p:txBody>
          <a:bodyPr wrap="none" rtlCol="0">
            <a:spAutoFit/>
          </a:bodyPr>
          <a:lstStyle/>
          <a:p>
            <a:pPr algn="ctr"/>
            <a:r>
              <a:rPr lang="en-US" dirty="0"/>
              <a:t>Python official image</a:t>
            </a:r>
          </a:p>
        </p:txBody>
      </p:sp>
      <p:cxnSp>
        <p:nvCxnSpPr>
          <p:cNvPr id="14" name="Straight Arrow Connector 13">
            <a:extLst>
              <a:ext uri="{FF2B5EF4-FFF2-40B4-BE49-F238E27FC236}">
                <a16:creationId xmlns:a16="http://schemas.microsoft.com/office/drawing/2014/main" id="{76C5248C-E52B-4841-A86B-22EB44A50143}"/>
              </a:ext>
            </a:extLst>
          </p:cNvPr>
          <p:cNvCxnSpPr>
            <a:cxnSpLocks/>
            <a:stCxn id="15" idx="0"/>
            <a:endCxn id="29" idx="2"/>
          </p:cNvCxnSpPr>
          <p:nvPr/>
        </p:nvCxnSpPr>
        <p:spPr>
          <a:xfrm flipH="1" flipV="1">
            <a:off x="6647403" y="4210872"/>
            <a:ext cx="542615" cy="1887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1712F-B75C-244B-9E7A-5A0332F4B6D6}"/>
              </a:ext>
            </a:extLst>
          </p:cNvPr>
          <p:cNvSpPr txBox="1"/>
          <p:nvPr/>
        </p:nvSpPr>
        <p:spPr>
          <a:xfrm>
            <a:off x="6225106" y="6098249"/>
            <a:ext cx="1929824" cy="369332"/>
          </a:xfrm>
          <a:prstGeom prst="rect">
            <a:avLst/>
          </a:prstGeom>
          <a:noFill/>
        </p:spPr>
        <p:txBody>
          <a:bodyPr wrap="none" rtlCol="0">
            <a:spAutoFit/>
          </a:bodyPr>
          <a:lstStyle/>
          <a:p>
            <a:pPr algn="ctr"/>
            <a:r>
              <a:rPr lang="en-US" dirty="0"/>
              <a:t>Python version 3.8</a:t>
            </a:r>
          </a:p>
        </p:txBody>
      </p:sp>
      <p:cxnSp>
        <p:nvCxnSpPr>
          <p:cNvPr id="16" name="Straight Arrow Connector 15">
            <a:extLst>
              <a:ext uri="{FF2B5EF4-FFF2-40B4-BE49-F238E27FC236}">
                <a16:creationId xmlns:a16="http://schemas.microsoft.com/office/drawing/2014/main" id="{318C670B-6B5E-C743-A962-4699694AA24E}"/>
              </a:ext>
            </a:extLst>
          </p:cNvPr>
          <p:cNvCxnSpPr>
            <a:cxnSpLocks/>
            <a:endCxn id="31" idx="2"/>
          </p:cNvCxnSpPr>
          <p:nvPr/>
        </p:nvCxnSpPr>
        <p:spPr>
          <a:xfrm flipH="1" flipV="1">
            <a:off x="7431516" y="4210871"/>
            <a:ext cx="826102" cy="1467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42074F-A45E-EC4D-8CEB-31328DA4DDF4}"/>
              </a:ext>
            </a:extLst>
          </p:cNvPr>
          <p:cNvSpPr txBox="1"/>
          <p:nvPr/>
        </p:nvSpPr>
        <p:spPr>
          <a:xfrm>
            <a:off x="7581180" y="5566592"/>
            <a:ext cx="1640193" cy="369332"/>
          </a:xfrm>
          <a:prstGeom prst="rect">
            <a:avLst/>
          </a:prstGeom>
          <a:noFill/>
        </p:spPr>
        <p:txBody>
          <a:bodyPr wrap="none" rtlCol="0">
            <a:spAutoFit/>
          </a:bodyPr>
          <a:lstStyle/>
          <a:p>
            <a:pPr algn="ctr"/>
            <a:r>
              <a:rPr lang="en-US" dirty="0"/>
              <a:t>Alpine Linux OS</a:t>
            </a:r>
          </a:p>
        </p:txBody>
      </p:sp>
      <p:sp>
        <p:nvSpPr>
          <p:cNvPr id="19" name="TextBox 18">
            <a:extLst>
              <a:ext uri="{FF2B5EF4-FFF2-40B4-BE49-F238E27FC236}">
                <a16:creationId xmlns:a16="http://schemas.microsoft.com/office/drawing/2014/main" id="{55FA7174-223F-A149-9D42-7C9DBC56A7CC}"/>
              </a:ext>
            </a:extLst>
          </p:cNvPr>
          <p:cNvSpPr txBox="1"/>
          <p:nvPr/>
        </p:nvSpPr>
        <p:spPr>
          <a:xfrm>
            <a:off x="3537514" y="6363779"/>
            <a:ext cx="5131726" cy="523220"/>
          </a:xfrm>
          <a:prstGeom prst="rect">
            <a:avLst/>
          </a:prstGeom>
          <a:noFill/>
        </p:spPr>
        <p:txBody>
          <a:bodyPr wrap="none" rtlCol="0">
            <a:spAutoFit/>
          </a:bodyPr>
          <a:lstStyle/>
          <a:p>
            <a:pPr algn="ctr"/>
            <a:r>
              <a:rPr lang="en-US" sz="2800" dirty="0">
                <a:solidFill>
                  <a:srgbClr val="FFFF00"/>
                </a:solidFill>
                <a:hlinkClick r:id="rId4"/>
              </a:rPr>
              <a:t>https://hub.docker.com/_/python</a:t>
            </a:r>
            <a:endParaRPr lang="en-US" sz="2800" dirty="0">
              <a:solidFill>
                <a:srgbClr val="FFFF00"/>
              </a:solidFill>
            </a:endParaRPr>
          </a:p>
        </p:txBody>
      </p:sp>
    </p:spTree>
    <p:extLst>
      <p:ext uri="{BB962C8B-B14F-4D97-AF65-F5344CB8AC3E}">
        <p14:creationId xmlns:p14="http://schemas.microsoft.com/office/powerpoint/2010/main" val="21812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outVertical)">
                                      <p:cBhvr>
                                        <p:cTn id="51" dur="500"/>
                                        <p:tgtEl>
                                          <p:spTgt spid="29"/>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Vertical)">
                                      <p:cBhvr>
                                        <p:cTn id="63" dur="500"/>
                                        <p:tgtEl>
                                          <p:spTgt spid="31"/>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dissolve">
                                      <p:cBhvr>
                                        <p:cTn id="7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7" grpId="0" animBg="1"/>
      <p:bldP spid="24" grpId="0" animBg="1"/>
      <p:bldP spid="3" grpId="0" build="p"/>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ile from" descr="vs code dockerile from">
            <a:hlinkClick r:id="" action="ppaction://media"/>
            <a:extLst>
              <a:ext uri="{FF2B5EF4-FFF2-40B4-BE49-F238E27FC236}">
                <a16:creationId xmlns:a16="http://schemas.microsoft.com/office/drawing/2014/main" id="{DDC64987-2112-A64B-8A22-5D9CE427E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0"/>
            <a:ext cx="11485065" cy="6854825"/>
          </a:xfrm>
          <a:prstGeom prst="rect">
            <a:avLst/>
          </a:prstGeom>
        </p:spPr>
      </p:pic>
    </p:spTree>
    <p:extLst>
      <p:ext uri="{BB962C8B-B14F-4D97-AF65-F5344CB8AC3E}">
        <p14:creationId xmlns:p14="http://schemas.microsoft.com/office/powerpoint/2010/main" val="23249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839723" y="3737323"/>
            <a:ext cx="2526397" cy="523220"/>
          </a:xfrm>
          <a:prstGeom prst="rect">
            <a:avLst/>
          </a:prstGeom>
          <a:noFill/>
        </p:spPr>
        <p:txBody>
          <a:bodyPr wrap="none" rtlCol="0">
            <a:spAutoFit/>
          </a:bodyPr>
          <a:lstStyle/>
          <a:p>
            <a:pPr algn="ctr"/>
            <a:r>
              <a:rPr lang="en-US" sz="2800" dirty="0">
                <a:solidFill>
                  <a:srgbClr val="FFFF00"/>
                </a:solidFill>
              </a:rPr>
              <a:t>RUN </a:t>
            </a:r>
            <a:r>
              <a:rPr lang="en-US" sz="2800" dirty="0" err="1">
                <a:solidFill>
                  <a:srgbClr val="FFFF00"/>
                </a:solidFill>
              </a:rPr>
              <a:t>mkdir</a:t>
            </a:r>
            <a:r>
              <a:rPr lang="en-US" sz="2800" dirty="0">
                <a:solidFill>
                  <a:srgbClr val="FFFF00"/>
                </a:solidFill>
              </a:rPr>
              <a:t> /app</a:t>
            </a:r>
          </a:p>
        </p:txBody>
      </p:sp>
      <p:sp>
        <p:nvSpPr>
          <p:cNvPr id="27" name="Rectangle 26">
            <a:extLst>
              <a:ext uri="{FF2B5EF4-FFF2-40B4-BE49-F238E27FC236}">
                <a16:creationId xmlns:a16="http://schemas.microsoft.com/office/drawing/2014/main" id="{0C1CD51F-6FDE-CD4B-A5A7-163F1FBC63E2}"/>
              </a:ext>
            </a:extLst>
          </p:cNvPr>
          <p:cNvSpPr/>
          <p:nvPr/>
        </p:nvSpPr>
        <p:spPr>
          <a:xfrm>
            <a:off x="5665693" y="3805947"/>
            <a:ext cx="1604681"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20506" y="3805947"/>
            <a:ext cx="68427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RUN</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Runs any command/script available in the OS</a:t>
            </a:r>
          </a:p>
          <a:p>
            <a:r>
              <a:rPr lang="en-US" dirty="0"/>
              <a:t>Create directories (</a:t>
            </a:r>
            <a:r>
              <a:rPr lang="en-US" dirty="0" err="1">
                <a:solidFill>
                  <a:srgbClr val="FFFF00"/>
                </a:solidFill>
              </a:rPr>
              <a:t>mkdir</a:t>
            </a:r>
            <a:r>
              <a:rPr lang="en-US" dirty="0"/>
              <a:t>), install packages (</a:t>
            </a:r>
            <a:r>
              <a:rPr lang="en-US" dirty="0">
                <a:solidFill>
                  <a:srgbClr val="FFFF00"/>
                </a:solidFill>
              </a:rPr>
              <a:t>pip</a:t>
            </a:r>
            <a:r>
              <a:rPr lang="en-US" dirty="0"/>
              <a:t>, </a:t>
            </a:r>
            <a:r>
              <a:rPr lang="en-US" dirty="0" err="1">
                <a:solidFill>
                  <a:srgbClr val="FFFF00"/>
                </a:solidFill>
              </a:rPr>
              <a:t>apk</a:t>
            </a:r>
            <a:r>
              <a:rPr lang="en-US" dirty="0"/>
              <a:t>, </a:t>
            </a:r>
            <a:r>
              <a:rPr lang="en-US" dirty="0">
                <a:solidFill>
                  <a:srgbClr val="FFFF00"/>
                </a:solidFill>
              </a:rPr>
              <a:t>yum</a:t>
            </a:r>
            <a:r>
              <a:rPr lang="en-US" dirty="0"/>
              <a:t>, etc.), run scripts, etc.</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8" y="4210872"/>
            <a:ext cx="126289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61697" y="4708752"/>
            <a:ext cx="1676101" cy="369332"/>
          </a:xfrm>
          <a:prstGeom prst="rect">
            <a:avLst/>
          </a:prstGeom>
          <a:noFill/>
        </p:spPr>
        <p:txBody>
          <a:bodyPr wrap="none" rtlCol="0">
            <a:spAutoFit/>
          </a:bodyPr>
          <a:lstStyle/>
          <a:p>
            <a:pPr algn="ctr"/>
            <a:r>
              <a:rPr lang="en-US" dirty="0"/>
              <a:t>RUN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68034" y="4210872"/>
            <a:ext cx="1260539"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915049" y="4698432"/>
            <a:ext cx="1627048" cy="369332"/>
          </a:xfrm>
          <a:prstGeom prst="rect">
            <a:avLst/>
          </a:prstGeom>
          <a:noFill/>
        </p:spPr>
        <p:txBody>
          <a:bodyPr wrap="none" rtlCol="0">
            <a:spAutoFit/>
          </a:bodyPr>
          <a:lstStyle/>
          <a:p>
            <a:pPr algn="ctr"/>
            <a:r>
              <a:rPr lang="en-US" dirty="0"/>
              <a:t>Shell command</a:t>
            </a:r>
          </a:p>
        </p:txBody>
      </p:sp>
      <p:sp>
        <p:nvSpPr>
          <p:cNvPr id="30" name="TextBox 29">
            <a:extLst>
              <a:ext uri="{FF2B5EF4-FFF2-40B4-BE49-F238E27FC236}">
                <a16:creationId xmlns:a16="http://schemas.microsoft.com/office/drawing/2014/main" id="{B8A29F57-68F3-6249-9F18-02B4C6639F89}"/>
              </a:ext>
            </a:extLst>
          </p:cNvPr>
          <p:cNvSpPr txBox="1"/>
          <p:nvPr/>
        </p:nvSpPr>
        <p:spPr>
          <a:xfrm>
            <a:off x="3909219" y="5240772"/>
            <a:ext cx="4373570" cy="523220"/>
          </a:xfrm>
          <a:prstGeom prst="rect">
            <a:avLst/>
          </a:prstGeom>
          <a:noFill/>
        </p:spPr>
        <p:txBody>
          <a:bodyPr wrap="none" rtlCol="0">
            <a:spAutoFit/>
          </a:bodyPr>
          <a:lstStyle/>
          <a:p>
            <a:r>
              <a:rPr lang="en-US" sz="2800" dirty="0">
                <a:solidFill>
                  <a:srgbClr val="FFFF00"/>
                </a:solidFill>
              </a:rPr>
              <a:t>RUN pip install --upgrade pip</a:t>
            </a:r>
          </a:p>
        </p:txBody>
      </p:sp>
      <p:sp>
        <p:nvSpPr>
          <p:cNvPr id="32" name="TextBox 31">
            <a:extLst>
              <a:ext uri="{FF2B5EF4-FFF2-40B4-BE49-F238E27FC236}">
                <a16:creationId xmlns:a16="http://schemas.microsoft.com/office/drawing/2014/main" id="{F368370B-A3AC-104E-B483-2EE68F1657BE}"/>
              </a:ext>
            </a:extLst>
          </p:cNvPr>
          <p:cNvSpPr txBox="1"/>
          <p:nvPr/>
        </p:nvSpPr>
        <p:spPr>
          <a:xfrm>
            <a:off x="3909219" y="5675390"/>
            <a:ext cx="3074496" cy="523220"/>
          </a:xfrm>
          <a:prstGeom prst="rect">
            <a:avLst/>
          </a:prstGeom>
          <a:noFill/>
        </p:spPr>
        <p:txBody>
          <a:bodyPr wrap="none" rtlCol="0">
            <a:spAutoFit/>
          </a:bodyPr>
          <a:lstStyle/>
          <a:p>
            <a:r>
              <a:rPr lang="en-US" sz="2800" dirty="0">
                <a:solidFill>
                  <a:srgbClr val="FFFF00"/>
                </a:solidFill>
              </a:rPr>
              <a:t>RUN pip install flask</a:t>
            </a:r>
          </a:p>
        </p:txBody>
      </p:sp>
      <p:sp>
        <p:nvSpPr>
          <p:cNvPr id="34" name="TextBox 33">
            <a:extLst>
              <a:ext uri="{FF2B5EF4-FFF2-40B4-BE49-F238E27FC236}">
                <a16:creationId xmlns:a16="http://schemas.microsoft.com/office/drawing/2014/main" id="{7C845A8E-6FD6-DD47-A683-F47EECE0109C}"/>
              </a:ext>
            </a:extLst>
          </p:cNvPr>
          <p:cNvSpPr txBox="1"/>
          <p:nvPr/>
        </p:nvSpPr>
        <p:spPr>
          <a:xfrm>
            <a:off x="3909219" y="6094740"/>
            <a:ext cx="2872966" cy="523220"/>
          </a:xfrm>
          <a:prstGeom prst="rect">
            <a:avLst/>
          </a:prstGeom>
          <a:noFill/>
        </p:spPr>
        <p:txBody>
          <a:bodyPr wrap="none" rtlCol="0">
            <a:spAutoFit/>
          </a:bodyPr>
          <a:lstStyle/>
          <a:p>
            <a:r>
              <a:rPr lang="en-US" sz="2800" dirty="0">
                <a:solidFill>
                  <a:srgbClr val="FFFF00"/>
                </a:solidFill>
              </a:rPr>
              <a:t>RUN </a:t>
            </a:r>
            <a:r>
              <a:rPr lang="en-US" sz="2800" dirty="0" err="1">
                <a:solidFill>
                  <a:srgbClr val="FFFF00"/>
                </a:solidFill>
              </a:rPr>
              <a:t>apk</a:t>
            </a:r>
            <a:r>
              <a:rPr lang="en-US" sz="2800" dirty="0">
                <a:solidFill>
                  <a:srgbClr val="FFFF00"/>
                </a:solidFill>
              </a:rPr>
              <a:t> add </a:t>
            </a:r>
            <a:r>
              <a:rPr lang="en-US" sz="2800" dirty="0" err="1">
                <a:solidFill>
                  <a:srgbClr val="FFFF00"/>
                </a:solidFill>
              </a:rPr>
              <a:t>redis</a:t>
            </a:r>
            <a:endParaRPr lang="en-US" sz="2800" dirty="0">
              <a:solidFill>
                <a:srgbClr val="FFFF00"/>
              </a:solidFill>
            </a:endParaRPr>
          </a:p>
        </p:txBody>
      </p:sp>
    </p:spTree>
    <p:extLst>
      <p:ext uri="{BB962C8B-B14F-4D97-AF65-F5344CB8AC3E}">
        <p14:creationId xmlns:p14="http://schemas.microsoft.com/office/powerpoint/2010/main" val="1221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dissolve">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outVertical)">
                                      <p:cBhvr>
                                        <p:cTn id="34" dur="500"/>
                                        <p:tgtEl>
                                          <p:spTgt spid="2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dissolve">
                                      <p:cBhvr>
                                        <p:cTn id="46" dur="500"/>
                                        <p:tgtEl>
                                          <p:spTgt spid="3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dissolve">
                                      <p:cBhvr>
                                        <p:cTn id="51" dur="500"/>
                                        <p:tgtEl>
                                          <p:spTgt spid="3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dissolve">
                                      <p:cBhvr>
                                        <p:cTn id="56"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code dockerfile run" descr="vs code dockerfile run">
            <a:hlinkClick r:id="" action="ppaction://media"/>
            <a:extLst>
              <a:ext uri="{FF2B5EF4-FFF2-40B4-BE49-F238E27FC236}">
                <a16:creationId xmlns:a16="http://schemas.microsoft.com/office/drawing/2014/main" id="{DF5C1AC9-2D0C-ED41-A145-A7B8DC2D3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10214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4908075" y="3737323"/>
            <a:ext cx="2389692" cy="523220"/>
          </a:xfrm>
          <a:prstGeom prst="rect">
            <a:avLst/>
          </a:prstGeom>
          <a:noFill/>
        </p:spPr>
        <p:txBody>
          <a:bodyPr wrap="none" rtlCol="0">
            <a:spAutoFit/>
          </a:bodyPr>
          <a:lstStyle/>
          <a:p>
            <a:pPr algn="ctr"/>
            <a:r>
              <a:rPr lang="en-US" sz="2800" dirty="0">
                <a:solidFill>
                  <a:srgbClr val="FFFF00"/>
                </a:solidFill>
              </a:rPr>
              <a:t>WORKDIR /app</a:t>
            </a:r>
          </a:p>
        </p:txBody>
      </p:sp>
      <p:sp>
        <p:nvSpPr>
          <p:cNvPr id="27" name="Rectangle 26">
            <a:extLst>
              <a:ext uri="{FF2B5EF4-FFF2-40B4-BE49-F238E27FC236}">
                <a16:creationId xmlns:a16="http://schemas.microsoft.com/office/drawing/2014/main" id="{0C1CD51F-6FDE-CD4B-A5A7-163F1FBC63E2}"/>
              </a:ext>
            </a:extLst>
          </p:cNvPr>
          <p:cNvSpPr/>
          <p:nvPr/>
        </p:nvSpPr>
        <p:spPr>
          <a:xfrm>
            <a:off x="6484844" y="3805947"/>
            <a:ext cx="7353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4988858" y="3805947"/>
            <a:ext cx="146572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WORKDIR</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Sets the </a:t>
            </a:r>
            <a:r>
              <a:rPr lang="en-US" dirty="0">
                <a:solidFill>
                  <a:srgbClr val="FFFF00"/>
                </a:solidFill>
              </a:rPr>
              <a:t>working directory</a:t>
            </a:r>
            <a:r>
              <a:rPr lang="en-US" dirty="0"/>
              <a:t> for other instructions (RUN, COPY, etc.)</a:t>
            </a:r>
          </a:p>
          <a:p>
            <a:r>
              <a:rPr lang="en-US" dirty="0"/>
              <a:t>Accepts absolute or relative paths (/home/folder1, folder1)</a:t>
            </a:r>
          </a:p>
          <a:p>
            <a:r>
              <a:rPr lang="en-US" dirty="0"/>
              <a:t>Will be the result of the </a:t>
            </a:r>
            <a:r>
              <a:rPr lang="en-US" b="1" dirty="0" err="1">
                <a:solidFill>
                  <a:srgbClr val="FFFF00"/>
                </a:solidFill>
              </a:rPr>
              <a:t>pwd</a:t>
            </a:r>
            <a:r>
              <a:rPr lang="en-US" dirty="0"/>
              <a:t> command in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28</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1721974"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2909674" y="4708752"/>
            <a:ext cx="2180149" cy="369332"/>
          </a:xfrm>
          <a:prstGeom prst="rect">
            <a:avLst/>
          </a:prstGeom>
          <a:noFill/>
        </p:spPr>
        <p:txBody>
          <a:bodyPr wrap="none" rtlCol="0">
            <a:spAutoFit/>
          </a:bodyPr>
          <a:lstStyle/>
          <a:p>
            <a:pPr algn="ctr"/>
            <a:r>
              <a:rPr lang="en-US" dirty="0"/>
              <a:t>WORKDIR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852521" y="4210872"/>
            <a:ext cx="87605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793546" y="4698432"/>
            <a:ext cx="1870064" cy="369332"/>
          </a:xfrm>
          <a:prstGeom prst="rect">
            <a:avLst/>
          </a:prstGeom>
          <a:noFill/>
        </p:spPr>
        <p:txBody>
          <a:bodyPr wrap="none" rtlCol="0">
            <a:spAutoFit/>
          </a:bodyPr>
          <a:lstStyle/>
          <a:p>
            <a:pPr algn="ctr"/>
            <a:r>
              <a:rPr lang="en-US" dirty="0"/>
              <a:t>Working directory</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166940" cy="523220"/>
          </a:xfrm>
          <a:prstGeom prst="rect">
            <a:avLst/>
          </a:prstGeom>
          <a:noFill/>
        </p:spPr>
        <p:txBody>
          <a:bodyPr wrap="none" rtlCol="0">
            <a:spAutoFit/>
          </a:bodyPr>
          <a:lstStyle/>
          <a:p>
            <a:r>
              <a:rPr lang="en-US" sz="2800" dirty="0">
                <a:solidFill>
                  <a:srgbClr val="FFFF00"/>
                </a:solidFill>
              </a:rPr>
              <a:t>WORKDIR bin</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3115533" cy="523220"/>
          </a:xfrm>
          <a:prstGeom prst="rect">
            <a:avLst/>
          </a:prstGeom>
          <a:noFill/>
        </p:spPr>
        <p:txBody>
          <a:bodyPr wrap="none" rtlCol="0">
            <a:spAutoFit/>
          </a:bodyPr>
          <a:lstStyle/>
          <a:p>
            <a:r>
              <a:rPr lang="en-US" sz="2800" dirty="0">
                <a:solidFill>
                  <a:srgbClr val="FFFF00"/>
                </a:solidFill>
              </a:rPr>
              <a:t>WORKDIR resources</a:t>
            </a:r>
          </a:p>
        </p:txBody>
      </p:sp>
      <p:sp>
        <p:nvSpPr>
          <p:cNvPr id="26" name="TextBox 25">
            <a:extLst>
              <a:ext uri="{FF2B5EF4-FFF2-40B4-BE49-F238E27FC236}">
                <a16:creationId xmlns:a16="http://schemas.microsoft.com/office/drawing/2014/main" id="{47C5DA86-D901-0F41-89C5-6FF3D06C6463}"/>
              </a:ext>
            </a:extLst>
          </p:cNvPr>
          <p:cNvSpPr txBox="1"/>
          <p:nvPr/>
        </p:nvSpPr>
        <p:spPr>
          <a:xfrm>
            <a:off x="3019117" y="6094740"/>
            <a:ext cx="1057584" cy="523220"/>
          </a:xfrm>
          <a:prstGeom prst="rect">
            <a:avLst/>
          </a:prstGeom>
          <a:noFill/>
        </p:spPr>
        <p:txBody>
          <a:bodyPr wrap="square" rtlCol="0">
            <a:spAutoFit/>
          </a:bodyPr>
          <a:lstStyle/>
          <a:p>
            <a:r>
              <a:rPr lang="en-US" sz="2800" dirty="0">
                <a:solidFill>
                  <a:schemeClr val="accent6"/>
                </a:solidFill>
              </a:rPr>
              <a:t>bash$</a:t>
            </a:r>
          </a:p>
        </p:txBody>
      </p:sp>
      <p:sp>
        <p:nvSpPr>
          <p:cNvPr id="28" name="TextBox 27">
            <a:extLst>
              <a:ext uri="{FF2B5EF4-FFF2-40B4-BE49-F238E27FC236}">
                <a16:creationId xmlns:a16="http://schemas.microsoft.com/office/drawing/2014/main" id="{267D504C-6755-5B4D-90B8-D7E00D2660C1}"/>
              </a:ext>
            </a:extLst>
          </p:cNvPr>
          <p:cNvSpPr txBox="1"/>
          <p:nvPr/>
        </p:nvSpPr>
        <p:spPr>
          <a:xfrm>
            <a:off x="4564858" y="6094740"/>
            <a:ext cx="1728723" cy="523220"/>
          </a:xfrm>
          <a:prstGeom prst="rect">
            <a:avLst/>
          </a:prstGeom>
          <a:noFill/>
        </p:spPr>
        <p:txBody>
          <a:bodyPr wrap="square" rtlCol="0">
            <a:spAutoFit/>
          </a:bodyPr>
          <a:lstStyle/>
          <a:p>
            <a:pPr algn="ctr"/>
            <a:r>
              <a:rPr lang="en-US" sz="2800" dirty="0"/>
              <a:t>returns</a:t>
            </a:r>
            <a:endParaRPr lang="en-US" sz="2800" dirty="0">
              <a:solidFill>
                <a:srgbClr val="FFFF00"/>
              </a:solidFill>
            </a:endParaRPr>
          </a:p>
        </p:txBody>
      </p:sp>
      <p:sp>
        <p:nvSpPr>
          <p:cNvPr id="29" name="TextBox 28">
            <a:extLst>
              <a:ext uri="{FF2B5EF4-FFF2-40B4-BE49-F238E27FC236}">
                <a16:creationId xmlns:a16="http://schemas.microsoft.com/office/drawing/2014/main" id="{CC29BFD3-0D26-004C-A404-595CE3785CE4}"/>
              </a:ext>
            </a:extLst>
          </p:cNvPr>
          <p:cNvSpPr txBox="1"/>
          <p:nvPr/>
        </p:nvSpPr>
        <p:spPr>
          <a:xfrm>
            <a:off x="6065381" y="6094740"/>
            <a:ext cx="3015120" cy="523220"/>
          </a:xfrm>
          <a:prstGeom prst="rect">
            <a:avLst/>
          </a:prstGeom>
          <a:noFill/>
        </p:spPr>
        <p:txBody>
          <a:bodyPr wrap="none" rtlCol="0">
            <a:spAutoFit/>
          </a:bodyPr>
          <a:lstStyle/>
          <a:p>
            <a:pPr algn="ctr"/>
            <a:r>
              <a:rPr lang="en-US" sz="2800" dirty="0">
                <a:solidFill>
                  <a:schemeClr val="accent6"/>
                </a:solidFill>
              </a:rPr>
              <a:t>/app/bin/resources</a:t>
            </a:r>
          </a:p>
        </p:txBody>
      </p:sp>
      <p:sp>
        <p:nvSpPr>
          <p:cNvPr id="31" name="TextBox 30">
            <a:extLst>
              <a:ext uri="{FF2B5EF4-FFF2-40B4-BE49-F238E27FC236}">
                <a16:creationId xmlns:a16="http://schemas.microsoft.com/office/drawing/2014/main" id="{7A2012F9-2A13-FE48-8FC0-4B7B2DF6B839}"/>
              </a:ext>
            </a:extLst>
          </p:cNvPr>
          <p:cNvSpPr txBox="1"/>
          <p:nvPr/>
        </p:nvSpPr>
        <p:spPr>
          <a:xfrm>
            <a:off x="3966236" y="6094740"/>
            <a:ext cx="814582" cy="523220"/>
          </a:xfrm>
          <a:prstGeom prst="rect">
            <a:avLst/>
          </a:prstGeom>
          <a:noFill/>
        </p:spPr>
        <p:txBody>
          <a:bodyPr wrap="none" rtlCol="0">
            <a:spAutoFit/>
          </a:bodyPr>
          <a:lstStyle/>
          <a:p>
            <a:r>
              <a:rPr lang="en-US" sz="2800" dirty="0" err="1">
                <a:solidFill>
                  <a:schemeClr val="accent6"/>
                </a:solidFill>
              </a:rPr>
              <a:t>pwd</a:t>
            </a:r>
            <a:endParaRPr lang="en-US" sz="2800" dirty="0">
              <a:solidFill>
                <a:schemeClr val="accent6"/>
              </a:solidFill>
            </a:endParaRPr>
          </a:p>
        </p:txBody>
      </p:sp>
    </p:spTree>
    <p:extLst>
      <p:ext uri="{BB962C8B-B14F-4D97-AF65-F5344CB8AC3E}">
        <p14:creationId xmlns:p14="http://schemas.microsoft.com/office/powerpoint/2010/main" val="1586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dissolve">
                                      <p:cBhvr>
                                        <p:cTn id="61" dur="500"/>
                                        <p:tgtEl>
                                          <p:spTgt spid="26">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500"/>
                                  </p:stCondLst>
                                  <p:childTnLst>
                                    <p:set>
                                      <p:cBhvr>
                                        <p:cTn id="64" dur="1" fill="hold">
                                          <p:stCondLst>
                                            <p:cond delay="0"/>
                                          </p:stCondLst>
                                        </p:cTn>
                                        <p:tgtEl>
                                          <p:spTgt spid="31">
                                            <p:txEl>
                                              <p:pRg st="0" end="0"/>
                                            </p:txEl>
                                          </p:spTgt>
                                        </p:tgtEl>
                                        <p:attrNameLst>
                                          <p:attrName>style.visibility</p:attrName>
                                        </p:attrNameLst>
                                      </p:cBhvr>
                                      <p:to>
                                        <p:strVal val="visible"/>
                                      </p:to>
                                    </p:set>
                                    <p:animEffect transition="in" filter="wipe(left)">
                                      <p:cBhvr>
                                        <p:cTn id="65" dur="1000"/>
                                        <p:tgtEl>
                                          <p:spTgt spid="31">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500"/>
                            </p:stCondLst>
                            <p:childTnLst>
                              <p:par>
                                <p:cTn id="72" presetID="22" presetClass="entr" presetSubtype="8" fill="hold" grpId="0" nodeType="after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workdir" descr="vs code dockerfile workdir">
            <a:hlinkClick r:id="" action="ppaction://media"/>
            <a:extLst>
              <a:ext uri="{FF2B5EF4-FFF2-40B4-BE49-F238E27FC236}">
                <a16:creationId xmlns:a16="http://schemas.microsoft.com/office/drawing/2014/main" id="{F151DD75-517B-9946-8782-1BFF862629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512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Background</a:t>
            </a:r>
          </a:p>
        </p:txBody>
      </p:sp>
    </p:spTree>
    <p:extLst>
      <p:ext uri="{BB962C8B-B14F-4D97-AF65-F5344CB8AC3E}">
        <p14:creationId xmlns:p14="http://schemas.microsoft.com/office/powerpoint/2010/main" val="12164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3758150" y="3737323"/>
            <a:ext cx="4689554" cy="523220"/>
          </a:xfrm>
          <a:prstGeom prst="rect">
            <a:avLst/>
          </a:prstGeom>
          <a:noFill/>
        </p:spPr>
        <p:txBody>
          <a:bodyPr wrap="none" rtlCol="0">
            <a:spAutoFit/>
          </a:bodyPr>
          <a:lstStyle/>
          <a:p>
            <a:pPr algn="ctr"/>
            <a:r>
              <a:rPr lang="en-US" sz="2800" dirty="0">
                <a:solidFill>
                  <a:srgbClr val="FFFF00"/>
                </a:solidFill>
              </a:rPr>
              <a:t>COPY </a:t>
            </a:r>
            <a:r>
              <a:rPr lang="en-US" sz="2800" dirty="0" err="1">
                <a:solidFill>
                  <a:srgbClr val="FFFF00"/>
                </a:solidFill>
              </a:rPr>
              <a:t>my_script.py</a:t>
            </a:r>
            <a:r>
              <a:rPr lang="en-US" sz="2800" dirty="0">
                <a:solidFill>
                  <a:srgbClr val="FFFF00"/>
                </a:solidFill>
              </a:rPr>
              <a:t> </a:t>
            </a:r>
            <a:r>
              <a:rPr lang="en-US" sz="2800" dirty="0" err="1">
                <a:solidFill>
                  <a:srgbClr val="FFFF00"/>
                </a:solidFill>
              </a:rPr>
              <a:t>myscript.py</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651820" y="3805947"/>
            <a:ext cx="171441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3852040" y="3805947"/>
            <a:ext cx="830319"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COPY</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Copies files or directories to the </a:t>
            </a:r>
            <a:r>
              <a:rPr lang="en-US" dirty="0">
                <a:solidFill>
                  <a:srgbClr val="FFFF00"/>
                </a:solidFill>
              </a:rPr>
              <a:t>image</a:t>
            </a:r>
          </a:p>
          <a:p>
            <a:r>
              <a:rPr lang="en-US" dirty="0"/>
              <a:t>Accepts absolute or relative paths (</a:t>
            </a:r>
            <a:r>
              <a:rPr lang="en-US" dirty="0">
                <a:solidFill>
                  <a:srgbClr val="FFFF00"/>
                </a:solidFill>
              </a:rPr>
              <a:t>/home/folder1</a:t>
            </a:r>
            <a:r>
              <a:rPr lang="en-US" dirty="0"/>
              <a:t>, </a:t>
            </a:r>
            <a:r>
              <a:rPr lang="en-US" dirty="0">
                <a:solidFill>
                  <a:srgbClr val="FFFF00"/>
                </a:solidFill>
              </a:rPr>
              <a:t>folder1</a:t>
            </a:r>
            <a:r>
              <a:rPr lang="en-US" dirty="0"/>
              <a:t>)</a:t>
            </a:r>
          </a:p>
          <a:p>
            <a:r>
              <a:rPr lang="en-US" dirty="0"/>
              <a:t>Accepts wildcard characters (</a:t>
            </a:r>
            <a:r>
              <a:rPr lang="en-US" dirty="0">
                <a:solidFill>
                  <a:srgbClr val="FFFF00"/>
                </a:solidFill>
              </a:rPr>
              <a:t>*.txt</a:t>
            </a:r>
            <a:r>
              <a:rPr lang="en-US" dirty="0"/>
              <a:t>)</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30</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49" y="4210872"/>
            <a:ext cx="267451"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20854" y="4708752"/>
            <a:ext cx="1757789" cy="369332"/>
          </a:xfrm>
          <a:prstGeom prst="rect">
            <a:avLst/>
          </a:prstGeom>
          <a:noFill/>
        </p:spPr>
        <p:txBody>
          <a:bodyPr wrap="none" rtlCol="0">
            <a:spAutoFit/>
          </a:bodyPr>
          <a:lstStyle/>
          <a:p>
            <a:pPr algn="ctr"/>
            <a:r>
              <a:rPr lang="en-US" dirty="0"/>
              <a:t>COPY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509027" y="4210872"/>
            <a:ext cx="219554"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07193" y="4698432"/>
            <a:ext cx="1242776" cy="369332"/>
          </a:xfrm>
          <a:prstGeom prst="rect">
            <a:avLst/>
          </a:prstGeom>
          <a:noFill/>
        </p:spPr>
        <p:txBody>
          <a:bodyPr wrap="none" rtlCol="0">
            <a:spAutoFit/>
          </a:bodyPr>
          <a:lstStyle/>
          <a:p>
            <a:pPr algn="ctr"/>
            <a:r>
              <a:rPr lang="en-US" dirty="0"/>
              <a:t>destination</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4587859" cy="523220"/>
          </a:xfrm>
          <a:prstGeom prst="rect">
            <a:avLst/>
          </a:prstGeom>
          <a:noFill/>
        </p:spPr>
        <p:txBody>
          <a:bodyPr wrap="none" rtlCol="0">
            <a:spAutoFit/>
          </a:bodyPr>
          <a:lstStyle/>
          <a:p>
            <a:r>
              <a:rPr lang="en-US" sz="2800" dirty="0">
                <a:solidFill>
                  <a:srgbClr val="FFFF00"/>
                </a:solidFill>
              </a:rPr>
              <a:t>COPY </a:t>
            </a:r>
            <a:r>
              <a:rPr lang="en-US" sz="2800" dirty="0" err="1">
                <a:solidFill>
                  <a:srgbClr val="FFFF00"/>
                </a:solidFill>
              </a:rPr>
              <a:t>files_dir</a:t>
            </a:r>
            <a:r>
              <a:rPr lang="en-US" sz="2800" dirty="0">
                <a:solidFill>
                  <a:srgbClr val="FFFF00"/>
                </a:solidFill>
              </a:rPr>
              <a:t> /home/</a:t>
            </a:r>
            <a:r>
              <a:rPr lang="en-US" sz="2800" dirty="0" err="1">
                <a:solidFill>
                  <a:srgbClr val="FFFF00"/>
                </a:solidFill>
              </a:rPr>
              <a:t>files_dir</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1314527" cy="523220"/>
          </a:xfrm>
          <a:prstGeom prst="rect">
            <a:avLst/>
          </a:prstGeom>
          <a:noFill/>
        </p:spPr>
        <p:txBody>
          <a:bodyPr wrap="none" rtlCol="0">
            <a:spAutoFit/>
          </a:bodyPr>
          <a:lstStyle/>
          <a:p>
            <a:r>
              <a:rPr lang="en-US" sz="2800" dirty="0">
                <a:solidFill>
                  <a:srgbClr val="FFFF00"/>
                </a:solidFill>
              </a:rPr>
              <a:t>COPY . .</a:t>
            </a:r>
          </a:p>
        </p:txBody>
      </p:sp>
      <p:sp>
        <p:nvSpPr>
          <p:cNvPr id="34" name="Rectangle 33">
            <a:extLst>
              <a:ext uri="{FF2B5EF4-FFF2-40B4-BE49-F238E27FC236}">
                <a16:creationId xmlns:a16="http://schemas.microsoft.com/office/drawing/2014/main" id="{56934A13-1EF8-6A4A-8201-1878451DF31A}"/>
              </a:ext>
            </a:extLst>
          </p:cNvPr>
          <p:cNvSpPr/>
          <p:nvPr/>
        </p:nvSpPr>
        <p:spPr>
          <a:xfrm>
            <a:off x="4733798" y="3805947"/>
            <a:ext cx="188093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V="1">
            <a:off x="5666932" y="4210872"/>
            <a:ext cx="733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262911" y="4698432"/>
            <a:ext cx="808042" cy="369332"/>
          </a:xfrm>
          <a:prstGeom prst="rect">
            <a:avLst/>
          </a:prstGeom>
          <a:noFill/>
        </p:spPr>
        <p:txBody>
          <a:bodyPr wrap="none" rtlCol="0">
            <a:spAutoFit/>
          </a:bodyPr>
          <a:lstStyle/>
          <a:p>
            <a:pPr algn="ctr"/>
            <a:r>
              <a:rPr lang="en-US" dirty="0"/>
              <a:t>source</a:t>
            </a:r>
          </a:p>
        </p:txBody>
      </p:sp>
    </p:spTree>
    <p:extLst>
      <p:ext uri="{BB962C8B-B14F-4D97-AF65-F5344CB8AC3E}">
        <p14:creationId xmlns:p14="http://schemas.microsoft.com/office/powerpoint/2010/main" val="27731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P spid="34" grpId="0" animBg="1"/>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opy" descr="vs code dockerfile copy">
            <a:hlinkClick r:id="" action="ppaction://media"/>
            <a:extLst>
              <a:ext uri="{FF2B5EF4-FFF2-40B4-BE49-F238E27FC236}">
                <a16:creationId xmlns:a16="http://schemas.microsoft.com/office/drawing/2014/main" id="{286233B9-6EF1-A54F-96E9-A2276A378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4"/>
            <a:ext cx="11485065" cy="6854825"/>
          </a:xfrm>
          <a:prstGeom prst="rect">
            <a:avLst/>
          </a:prstGeom>
        </p:spPr>
      </p:pic>
    </p:spTree>
    <p:extLst>
      <p:ext uri="{BB962C8B-B14F-4D97-AF65-F5344CB8AC3E}">
        <p14:creationId xmlns:p14="http://schemas.microsoft.com/office/powerpoint/2010/main" val="4189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042382" y="3737323"/>
            <a:ext cx="2121094" cy="523220"/>
          </a:xfrm>
          <a:prstGeom prst="rect">
            <a:avLst/>
          </a:prstGeom>
          <a:noFill/>
        </p:spPr>
        <p:txBody>
          <a:bodyPr wrap="none" rtlCol="0">
            <a:spAutoFit/>
          </a:bodyPr>
          <a:lstStyle/>
          <a:p>
            <a:pPr algn="ctr"/>
            <a:r>
              <a:rPr lang="en-US" sz="2800" dirty="0">
                <a:solidFill>
                  <a:srgbClr val="FFFF00"/>
                </a:solidFill>
              </a:rPr>
              <a:t>EXPOSE 8080</a:t>
            </a: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759454"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153439" y="3805947"/>
            <a:ext cx="1106686"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EXPOSE</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Informs Docker that the container listens on a specific port at runtime</a:t>
            </a:r>
            <a:endParaRPr lang="en-US" dirty="0">
              <a:solidFill>
                <a:srgbClr val="FFFF00"/>
              </a:solidFill>
            </a:endParaRPr>
          </a:p>
          <a:p>
            <a:r>
              <a:rPr lang="en-US" dirty="0"/>
              <a:t>Does </a:t>
            </a:r>
            <a:r>
              <a:rPr lang="en-US" dirty="0">
                <a:solidFill>
                  <a:srgbClr val="FFFF00"/>
                </a:solidFill>
              </a:rPr>
              <a:t>NOT</a:t>
            </a:r>
            <a:r>
              <a:rPr lang="en-US" dirty="0"/>
              <a:t> actually publish the port, functions as documentation</a:t>
            </a:r>
          </a:p>
          <a:p>
            <a:r>
              <a:rPr lang="en-US" dirty="0"/>
              <a:t>Info from the </a:t>
            </a:r>
            <a:r>
              <a:rPr lang="en-US" dirty="0">
                <a:solidFill>
                  <a:srgbClr val="FFFF00"/>
                </a:solidFill>
              </a:rPr>
              <a:t>image builder</a:t>
            </a:r>
            <a:r>
              <a:rPr lang="en-US" dirty="0"/>
              <a:t> to the person who </a:t>
            </a:r>
            <a:r>
              <a:rPr lang="en-US" dirty="0">
                <a:solidFill>
                  <a:srgbClr val="FFFF00"/>
                </a:solidFill>
              </a:rPr>
              <a:t>runs</a:t>
            </a:r>
            <a:r>
              <a:rPr lang="en-US" dirty="0"/>
              <a:t> the container</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32</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707032"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14224" y="4708752"/>
            <a:ext cx="1971052" cy="369332"/>
          </a:xfrm>
          <a:prstGeom prst="rect">
            <a:avLst/>
          </a:prstGeom>
          <a:noFill/>
        </p:spPr>
        <p:txBody>
          <a:bodyPr wrap="none" rtlCol="0">
            <a:spAutoFit/>
          </a:bodyPr>
          <a:lstStyle/>
          <a:p>
            <a:pPr algn="ctr"/>
            <a:r>
              <a:rPr lang="en-US" dirty="0"/>
              <a:t>EXPOSE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696934" y="4210872"/>
            <a:ext cx="103165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6524605" y="4698432"/>
            <a:ext cx="2407967" cy="369332"/>
          </a:xfrm>
          <a:prstGeom prst="rect">
            <a:avLst/>
          </a:prstGeom>
          <a:noFill/>
        </p:spPr>
        <p:txBody>
          <a:bodyPr wrap="none" rtlCol="0">
            <a:spAutoFit/>
          </a:bodyPr>
          <a:lstStyle/>
          <a:p>
            <a:pPr algn="ctr"/>
            <a:r>
              <a:rPr lang="en-US" dirty="0"/>
              <a:t>port (TCP is the default)</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2717860"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tcp</a:t>
            </a:r>
            <a:endParaRPr lang="en-US" sz="2800" dirty="0">
              <a:solidFill>
                <a:srgbClr val="FFFF00"/>
              </a:solidFill>
            </a:endParaRP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2828018" cy="523220"/>
          </a:xfrm>
          <a:prstGeom prst="rect">
            <a:avLst/>
          </a:prstGeom>
          <a:noFill/>
        </p:spPr>
        <p:txBody>
          <a:bodyPr wrap="none" rtlCol="0">
            <a:spAutoFit/>
          </a:bodyPr>
          <a:lstStyle/>
          <a:p>
            <a:r>
              <a:rPr lang="en-US" sz="2800" dirty="0">
                <a:solidFill>
                  <a:srgbClr val="FFFF00"/>
                </a:solidFill>
              </a:rPr>
              <a:t>EXPOSE 8080/</a:t>
            </a:r>
            <a:r>
              <a:rPr lang="en-US" sz="2800" dirty="0" err="1">
                <a:solidFill>
                  <a:srgbClr val="FFFF00"/>
                </a:solidFill>
              </a:rPr>
              <a:t>udp</a:t>
            </a:r>
            <a:endParaRPr lang="en-US" sz="2800" dirty="0">
              <a:solidFill>
                <a:srgbClr val="FFFF00"/>
              </a:solidFill>
            </a:endParaRPr>
          </a:p>
        </p:txBody>
      </p:sp>
    </p:spTree>
    <p:extLst>
      <p:ext uri="{BB962C8B-B14F-4D97-AF65-F5344CB8AC3E}">
        <p14:creationId xmlns:p14="http://schemas.microsoft.com/office/powerpoint/2010/main" val="20505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s code dockerfile expose" descr="vs code dockerfile expose">
            <a:hlinkClick r:id="" action="ppaction://media"/>
            <a:extLst>
              <a:ext uri="{FF2B5EF4-FFF2-40B4-BE49-F238E27FC236}">
                <a16:creationId xmlns:a16="http://schemas.microsoft.com/office/drawing/2014/main" id="{11AC76D3-136C-E942-A415-49E3CE9288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467" y="3175"/>
            <a:ext cx="11485065" cy="6854825"/>
          </a:xfrm>
          <a:prstGeom prst="rect">
            <a:avLst/>
          </a:prstGeom>
        </p:spPr>
      </p:pic>
    </p:spTree>
    <p:extLst>
      <p:ext uri="{BB962C8B-B14F-4D97-AF65-F5344CB8AC3E}">
        <p14:creationId xmlns:p14="http://schemas.microsoft.com/office/powerpoint/2010/main" val="236197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1875787" y="3737323"/>
            <a:ext cx="8454302" cy="523220"/>
          </a:xfrm>
          <a:prstGeom prst="rect">
            <a:avLst/>
          </a:prstGeom>
          <a:noFill/>
        </p:spPr>
        <p:txBody>
          <a:bodyPr wrap="none" rtlCol="0">
            <a:spAutoFit/>
          </a:bodyPr>
          <a:lstStyle/>
          <a:p>
            <a:pPr algn="ctr"/>
            <a:r>
              <a:rPr lang="en-US" sz="2800" dirty="0">
                <a:solidFill>
                  <a:srgbClr val="FFFF00"/>
                </a:solidFill>
              </a:rPr>
              <a:t>LABEL maintainer="Kris Miller &lt;</a:t>
            </a:r>
            <a:r>
              <a:rPr lang="en-US" sz="2800" dirty="0" err="1">
                <a:solidFill>
                  <a:srgbClr val="FFFF00"/>
                </a:solidFill>
              </a:rPr>
              <a:t>kris.miller@acme.com</a:t>
            </a:r>
            <a:r>
              <a:rPr lang="en-US" sz="2800" dirty="0">
                <a:solidFill>
                  <a:srgbClr val="FFFF00"/>
                </a:solidFill>
              </a:rPr>
              <a:t>&gt;"</a:t>
            </a:r>
          </a:p>
        </p:txBody>
      </p:sp>
      <p:sp>
        <p:nvSpPr>
          <p:cNvPr id="27" name="Rectangle 26">
            <a:extLst>
              <a:ext uri="{FF2B5EF4-FFF2-40B4-BE49-F238E27FC236}">
                <a16:creationId xmlns:a16="http://schemas.microsoft.com/office/drawing/2014/main" id="{0C1CD51F-6FDE-CD4B-A5A7-163F1FBC63E2}"/>
              </a:ext>
            </a:extLst>
          </p:cNvPr>
          <p:cNvSpPr/>
          <p:nvPr/>
        </p:nvSpPr>
        <p:spPr>
          <a:xfrm>
            <a:off x="4756031" y="3805947"/>
            <a:ext cx="5400710"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2035260" y="3805947"/>
            <a:ext cx="912213"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6934A13-1EF8-6A4A-8201-1878451DF31A}"/>
              </a:ext>
            </a:extLst>
          </p:cNvPr>
          <p:cNvSpPr/>
          <p:nvPr/>
        </p:nvSpPr>
        <p:spPr>
          <a:xfrm>
            <a:off x="2992053" y="3805947"/>
            <a:ext cx="174692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LABEL</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Adds </a:t>
            </a:r>
            <a:r>
              <a:rPr lang="en-US" dirty="0">
                <a:solidFill>
                  <a:srgbClr val="FFFF00"/>
                </a:solidFill>
              </a:rPr>
              <a:t>metadata</a:t>
            </a:r>
            <a:r>
              <a:rPr lang="en-US" dirty="0"/>
              <a:t> to the image </a:t>
            </a:r>
          </a:p>
          <a:p>
            <a:r>
              <a:rPr lang="en-US" dirty="0"/>
              <a:t>Denoted in key-value pairs (</a:t>
            </a:r>
            <a:r>
              <a:rPr lang="en-US" dirty="0">
                <a:solidFill>
                  <a:srgbClr val="FFFF00"/>
                </a:solidFill>
              </a:rPr>
              <a:t>maintainer="Kris Miller"</a:t>
            </a:r>
            <a:r>
              <a:rPr lang="en-US" dirty="0"/>
              <a:t>)</a:t>
            </a:r>
          </a:p>
          <a:p>
            <a:r>
              <a:rPr lang="en-US" dirty="0" err="1"/>
              <a:t>Dockerfiles</a:t>
            </a:r>
            <a:r>
              <a:rPr lang="en-US" dirty="0"/>
              <a:t> support </a:t>
            </a:r>
            <a:r>
              <a:rPr lang="en-US" dirty="0">
                <a:solidFill>
                  <a:srgbClr val="FFFF00"/>
                </a:solidFill>
              </a:rPr>
              <a:t>single</a:t>
            </a:r>
            <a:r>
              <a:rPr lang="en-US" dirty="0"/>
              <a:t> and </a:t>
            </a:r>
            <a:r>
              <a:rPr lang="en-US" dirty="0">
                <a:solidFill>
                  <a:srgbClr val="FFFF00"/>
                </a:solidFill>
              </a:rPr>
              <a:t>multi-line</a:t>
            </a:r>
            <a:r>
              <a:rPr lang="en-US" dirty="0"/>
              <a:t> LABEL instructions</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34</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H="1" flipV="1">
            <a:off x="2491367" y="4210872"/>
            <a:ext cx="1508383"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091969" y="4708752"/>
            <a:ext cx="1815562" cy="369332"/>
          </a:xfrm>
          <a:prstGeom prst="rect">
            <a:avLst/>
          </a:prstGeom>
          <a:noFill/>
        </p:spPr>
        <p:txBody>
          <a:bodyPr wrap="none" rtlCol="0">
            <a:spAutoFit/>
          </a:bodyPr>
          <a:lstStyle/>
          <a:p>
            <a:pPr algn="ctr"/>
            <a:r>
              <a:rPr lang="en-US" dirty="0"/>
              <a:t>LABEL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7456386" y="4210872"/>
            <a:ext cx="272197"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385475" y="4698432"/>
            <a:ext cx="686215" cy="369332"/>
          </a:xfrm>
          <a:prstGeom prst="rect">
            <a:avLst/>
          </a:prstGeom>
          <a:noFill/>
        </p:spPr>
        <p:txBody>
          <a:bodyPr wrap="none" rtlCol="0">
            <a:spAutoFit/>
          </a:bodyPr>
          <a:lstStyle/>
          <a:p>
            <a:pPr algn="ctr"/>
            <a:r>
              <a:rPr lang="en-US" dirty="0"/>
              <a:t>value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209468" cy="523220"/>
          </a:xfrm>
          <a:prstGeom prst="rect">
            <a:avLst/>
          </a:prstGeom>
          <a:noFill/>
        </p:spPr>
        <p:txBody>
          <a:bodyPr wrap="none" rtlCol="0">
            <a:spAutoFit/>
          </a:bodyPr>
          <a:lstStyle/>
          <a:p>
            <a:r>
              <a:rPr lang="en-US" sz="2800" dirty="0">
                <a:solidFill>
                  <a:srgbClr val="FFFF00"/>
                </a:solidFill>
              </a:rPr>
              <a:t>LABEL version="1.0"</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789103" cy="523220"/>
          </a:xfrm>
          <a:prstGeom prst="rect">
            <a:avLst/>
          </a:prstGeom>
          <a:noFill/>
        </p:spPr>
        <p:txBody>
          <a:bodyPr wrap="none" rtlCol="0">
            <a:spAutoFit/>
          </a:bodyPr>
          <a:lstStyle/>
          <a:p>
            <a:r>
              <a:rPr lang="en-US" sz="2800" dirty="0">
                <a:solidFill>
                  <a:srgbClr val="FFFF00"/>
                </a:solidFill>
              </a:rPr>
              <a:t>LABEL description= "Web Application Image"</a:t>
            </a:r>
          </a:p>
        </p:txBody>
      </p:sp>
      <p:cxnSp>
        <p:nvCxnSpPr>
          <p:cNvPr id="35" name="Straight Arrow Connector 34">
            <a:extLst>
              <a:ext uri="{FF2B5EF4-FFF2-40B4-BE49-F238E27FC236}">
                <a16:creationId xmlns:a16="http://schemas.microsoft.com/office/drawing/2014/main" id="{E44D6B76-8B2E-F44D-851B-E6702B65DE6F}"/>
              </a:ext>
            </a:extLst>
          </p:cNvPr>
          <p:cNvCxnSpPr>
            <a:cxnSpLocks/>
            <a:stCxn id="36" idx="0"/>
            <a:endCxn id="34" idx="2"/>
          </p:cNvCxnSpPr>
          <p:nvPr/>
        </p:nvCxnSpPr>
        <p:spPr>
          <a:xfrm flipH="1" flipV="1">
            <a:off x="3865517" y="4210872"/>
            <a:ext cx="1801415"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BBF42-D2BC-EA4A-A7FA-9E06C26711C7}"/>
              </a:ext>
            </a:extLst>
          </p:cNvPr>
          <p:cNvSpPr txBox="1"/>
          <p:nvPr/>
        </p:nvSpPr>
        <p:spPr>
          <a:xfrm>
            <a:off x="5417152" y="4698432"/>
            <a:ext cx="499560" cy="369332"/>
          </a:xfrm>
          <a:prstGeom prst="rect">
            <a:avLst/>
          </a:prstGeom>
          <a:noFill/>
        </p:spPr>
        <p:txBody>
          <a:bodyPr wrap="none" rtlCol="0">
            <a:spAutoFit/>
          </a:bodyPr>
          <a:lstStyle/>
          <a:p>
            <a:pPr algn="ctr"/>
            <a:r>
              <a:rPr lang="en-US" dirty="0"/>
              <a:t>key</a:t>
            </a:r>
          </a:p>
        </p:txBody>
      </p:sp>
    </p:spTree>
    <p:extLst>
      <p:ext uri="{BB962C8B-B14F-4D97-AF65-F5344CB8AC3E}">
        <p14:creationId xmlns:p14="http://schemas.microsoft.com/office/powerpoint/2010/main" val="16027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outVertical)">
                                      <p:cBhvr>
                                        <p:cTn id="51" dur="500"/>
                                        <p:tgtEl>
                                          <p:spTgt spid="27"/>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dissolv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visible"/>
                                      </p:to>
                                    </p:set>
                                    <p:animEffect transition="in" filter="dissolve">
                                      <p:cBhvr>
                                        <p:cTn id="6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4" grpId="0" animBg="1"/>
      <p:bldP spid="3" grpId="0" build="p"/>
      <p:bldP spid="7" grpId="0"/>
      <p:bldP spid="1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s code dockerfile label" descr="vs code dockerfile label">
            <a:hlinkClick r:id="" action="ppaction://media"/>
            <a:extLst>
              <a:ext uri="{FF2B5EF4-FFF2-40B4-BE49-F238E27FC236}">
                <a16:creationId xmlns:a16="http://schemas.microsoft.com/office/drawing/2014/main" id="{B448547E-246E-2B40-B458-DAF2AFED0C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5317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9E519AB-DC29-1341-AE62-A713063C7897}"/>
              </a:ext>
            </a:extLst>
          </p:cNvPr>
          <p:cNvSpPr txBox="1"/>
          <p:nvPr/>
        </p:nvSpPr>
        <p:spPr>
          <a:xfrm>
            <a:off x="5444735" y="3737323"/>
            <a:ext cx="1316386" cy="523220"/>
          </a:xfrm>
          <a:prstGeom prst="rect">
            <a:avLst/>
          </a:prstGeom>
          <a:noFill/>
        </p:spPr>
        <p:txBody>
          <a:bodyPr wrap="none" rtlCol="0">
            <a:spAutoFit/>
          </a:bodyPr>
          <a:lstStyle/>
          <a:p>
            <a:pPr algn="ctr"/>
            <a:r>
              <a:rPr lang="en-US" sz="2800" dirty="0">
                <a:solidFill>
                  <a:srgbClr val="FFFF00"/>
                </a:solidFill>
              </a:rPr>
              <a:t>CMD </a:t>
            </a:r>
            <a:r>
              <a:rPr lang="en-US" sz="2800" dirty="0" err="1">
                <a:solidFill>
                  <a:srgbClr val="FFFF00"/>
                </a:solidFill>
              </a:rPr>
              <a:t>sh</a:t>
            </a:r>
            <a:endParaRPr lang="en-US" sz="2800" dirty="0">
              <a:solidFill>
                <a:srgbClr val="FFFF00"/>
              </a:solidFill>
            </a:endParaRPr>
          </a:p>
        </p:txBody>
      </p:sp>
      <p:sp>
        <p:nvSpPr>
          <p:cNvPr id="27" name="Rectangle 26">
            <a:extLst>
              <a:ext uri="{FF2B5EF4-FFF2-40B4-BE49-F238E27FC236}">
                <a16:creationId xmlns:a16="http://schemas.microsoft.com/office/drawing/2014/main" id="{0C1CD51F-6FDE-CD4B-A5A7-163F1FBC63E2}"/>
              </a:ext>
            </a:extLst>
          </p:cNvPr>
          <p:cNvSpPr/>
          <p:nvPr/>
        </p:nvSpPr>
        <p:spPr>
          <a:xfrm>
            <a:off x="6317207" y="3805947"/>
            <a:ext cx="364947"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3D1A54B-43D3-4E41-8C9C-99657A4645B1}"/>
              </a:ext>
            </a:extLst>
          </p:cNvPr>
          <p:cNvSpPr/>
          <p:nvPr/>
        </p:nvSpPr>
        <p:spPr>
          <a:xfrm>
            <a:off x="5527393" y="3805947"/>
            <a:ext cx="732732" cy="4049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24551-8433-1648-A045-8FBF82633296}"/>
              </a:ext>
            </a:extLst>
          </p:cNvPr>
          <p:cNvSpPr>
            <a:spLocks noGrp="1"/>
          </p:cNvSpPr>
          <p:nvPr>
            <p:ph type="title"/>
          </p:nvPr>
        </p:nvSpPr>
        <p:spPr/>
        <p:txBody>
          <a:bodyPr/>
          <a:lstStyle/>
          <a:p>
            <a:r>
              <a:rPr lang="en-US" dirty="0"/>
              <a:t>The </a:t>
            </a:r>
            <a:r>
              <a:rPr lang="en-US" dirty="0">
                <a:solidFill>
                  <a:srgbClr val="FFFF00"/>
                </a:solidFill>
              </a:rPr>
              <a:t>CMD</a:t>
            </a:r>
            <a:r>
              <a:rPr lang="en-US" dirty="0"/>
              <a:t> Instruction</a:t>
            </a:r>
          </a:p>
        </p:txBody>
      </p:sp>
      <p:sp>
        <p:nvSpPr>
          <p:cNvPr id="3" name="Content Placeholder 2">
            <a:extLst>
              <a:ext uri="{FF2B5EF4-FFF2-40B4-BE49-F238E27FC236}">
                <a16:creationId xmlns:a16="http://schemas.microsoft.com/office/drawing/2014/main" id="{2E80DB0F-50E2-A74A-8E43-27BCD108C388}"/>
              </a:ext>
            </a:extLst>
          </p:cNvPr>
          <p:cNvSpPr>
            <a:spLocks noGrp="1"/>
          </p:cNvSpPr>
          <p:nvPr>
            <p:ph idx="1"/>
          </p:nvPr>
        </p:nvSpPr>
        <p:spPr>
          <a:xfrm>
            <a:off x="838200" y="1825625"/>
            <a:ext cx="10515600" cy="1817567"/>
          </a:xfrm>
        </p:spPr>
        <p:txBody>
          <a:bodyPr>
            <a:normAutofit/>
          </a:bodyPr>
          <a:lstStyle/>
          <a:p>
            <a:r>
              <a:rPr lang="en-US" dirty="0"/>
              <a:t>Specifies the </a:t>
            </a:r>
            <a:r>
              <a:rPr lang="en-US" dirty="0">
                <a:solidFill>
                  <a:srgbClr val="FFFF00"/>
                </a:solidFill>
              </a:rPr>
              <a:t>executable</a:t>
            </a:r>
            <a:r>
              <a:rPr lang="en-US" dirty="0"/>
              <a:t> for containers run at </a:t>
            </a:r>
            <a:r>
              <a:rPr lang="en-US" dirty="0">
                <a:solidFill>
                  <a:srgbClr val="FFFF00"/>
                </a:solidFill>
              </a:rPr>
              <a:t>startup </a:t>
            </a:r>
            <a:r>
              <a:rPr lang="en-US" dirty="0"/>
              <a:t>(</a:t>
            </a:r>
            <a:r>
              <a:rPr lang="en-US" dirty="0" err="1"/>
              <a:t>sh</a:t>
            </a:r>
            <a:r>
              <a:rPr lang="en-US" dirty="0"/>
              <a:t>, flask, etc.)</a:t>
            </a:r>
          </a:p>
          <a:p>
            <a:r>
              <a:rPr lang="en-US" dirty="0"/>
              <a:t>The </a:t>
            </a:r>
            <a:r>
              <a:rPr lang="en-US" dirty="0">
                <a:solidFill>
                  <a:srgbClr val="FFFF00"/>
                </a:solidFill>
              </a:rPr>
              <a:t>Final </a:t>
            </a:r>
            <a:r>
              <a:rPr lang="en-US" dirty="0" err="1"/>
              <a:t>Dockerfile</a:t>
            </a:r>
            <a:r>
              <a:rPr lang="en-US" dirty="0"/>
              <a:t> instruction</a:t>
            </a:r>
          </a:p>
          <a:p>
            <a:r>
              <a:rPr lang="en-US" dirty="0"/>
              <a:t>Only </a:t>
            </a:r>
            <a:r>
              <a:rPr lang="en-US" dirty="0">
                <a:solidFill>
                  <a:srgbClr val="FFFF00"/>
                </a:solidFill>
              </a:rPr>
              <a:t>one</a:t>
            </a:r>
            <a:r>
              <a:rPr lang="en-US" dirty="0"/>
              <a:t> CMD instruction allowed</a:t>
            </a:r>
          </a:p>
        </p:txBody>
      </p:sp>
      <p:sp>
        <p:nvSpPr>
          <p:cNvPr id="4" name="Date Placeholder 3">
            <a:extLst>
              <a:ext uri="{FF2B5EF4-FFF2-40B4-BE49-F238E27FC236}">
                <a16:creationId xmlns:a16="http://schemas.microsoft.com/office/drawing/2014/main" id="{39846D18-0182-8944-9632-5EC9FBE06918}"/>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9D302B0E-8A9B-A64D-BBA5-16F36A28D4D2}"/>
              </a:ext>
            </a:extLst>
          </p:cNvPr>
          <p:cNvSpPr>
            <a:spLocks noGrp="1"/>
          </p:cNvSpPr>
          <p:nvPr>
            <p:ph type="sldNum" sz="quarter" idx="12"/>
          </p:nvPr>
        </p:nvSpPr>
        <p:spPr/>
        <p:txBody>
          <a:bodyPr/>
          <a:lstStyle/>
          <a:p>
            <a:fld id="{A44B02FA-DD2D-1844-AE35-8B2EAB0CF4EF}" type="slidenum">
              <a:rPr lang="en-US" smtClean="0"/>
              <a:pPr/>
              <a:t>36</a:t>
            </a:fld>
            <a:endParaRPr lang="en-US" dirty="0"/>
          </a:p>
        </p:txBody>
      </p:sp>
      <p:cxnSp>
        <p:nvCxnSpPr>
          <p:cNvPr id="6" name="Straight Arrow Connector 5">
            <a:extLst>
              <a:ext uri="{FF2B5EF4-FFF2-40B4-BE49-F238E27FC236}">
                <a16:creationId xmlns:a16="http://schemas.microsoft.com/office/drawing/2014/main" id="{CD318F79-FBCE-4B45-9F85-EE174DE30CB4}"/>
              </a:ext>
            </a:extLst>
          </p:cNvPr>
          <p:cNvCxnSpPr>
            <a:cxnSpLocks/>
            <a:stCxn id="7" idx="0"/>
            <a:endCxn id="24" idx="2"/>
          </p:cNvCxnSpPr>
          <p:nvPr/>
        </p:nvCxnSpPr>
        <p:spPr>
          <a:xfrm flipV="1">
            <a:off x="3999750" y="4210872"/>
            <a:ext cx="1894009" cy="497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332818-0993-8C42-9F19-42811EC0CB63}"/>
              </a:ext>
            </a:extLst>
          </p:cNvPr>
          <p:cNvSpPr txBox="1"/>
          <p:nvPr/>
        </p:nvSpPr>
        <p:spPr>
          <a:xfrm>
            <a:off x="3143265" y="4708752"/>
            <a:ext cx="1712969" cy="369332"/>
          </a:xfrm>
          <a:prstGeom prst="rect">
            <a:avLst/>
          </a:prstGeom>
          <a:noFill/>
        </p:spPr>
        <p:txBody>
          <a:bodyPr wrap="none" rtlCol="0">
            <a:spAutoFit/>
          </a:bodyPr>
          <a:lstStyle/>
          <a:p>
            <a:pPr algn="ctr"/>
            <a:r>
              <a:rPr lang="en-US" dirty="0"/>
              <a:t>CMD instruction</a:t>
            </a:r>
          </a:p>
        </p:txBody>
      </p:sp>
      <p:cxnSp>
        <p:nvCxnSpPr>
          <p:cNvPr id="10" name="Straight Arrow Connector 9">
            <a:extLst>
              <a:ext uri="{FF2B5EF4-FFF2-40B4-BE49-F238E27FC236}">
                <a16:creationId xmlns:a16="http://schemas.microsoft.com/office/drawing/2014/main" id="{9A5CC4A1-62A1-3E42-BB76-8CDF01BF4146}"/>
              </a:ext>
            </a:extLst>
          </p:cNvPr>
          <p:cNvCxnSpPr>
            <a:cxnSpLocks/>
            <a:stCxn id="11" idx="0"/>
            <a:endCxn id="27" idx="2"/>
          </p:cNvCxnSpPr>
          <p:nvPr/>
        </p:nvCxnSpPr>
        <p:spPr>
          <a:xfrm flipH="1" flipV="1">
            <a:off x="6499681" y="4210872"/>
            <a:ext cx="1228902" cy="487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230286-4844-454C-890D-702585715E23}"/>
              </a:ext>
            </a:extLst>
          </p:cNvPr>
          <p:cNvSpPr txBox="1"/>
          <p:nvPr/>
        </p:nvSpPr>
        <p:spPr>
          <a:xfrm>
            <a:off x="7128675" y="4698432"/>
            <a:ext cx="1199816" cy="369332"/>
          </a:xfrm>
          <a:prstGeom prst="rect">
            <a:avLst/>
          </a:prstGeom>
          <a:noFill/>
        </p:spPr>
        <p:txBody>
          <a:bodyPr wrap="none" rtlCol="0">
            <a:spAutoFit/>
          </a:bodyPr>
          <a:lstStyle/>
          <a:p>
            <a:pPr algn="ctr"/>
            <a:r>
              <a:rPr lang="en-US" dirty="0"/>
              <a:t>executable</a:t>
            </a:r>
          </a:p>
        </p:txBody>
      </p:sp>
      <p:sp>
        <p:nvSpPr>
          <p:cNvPr id="23" name="TextBox 22">
            <a:extLst>
              <a:ext uri="{FF2B5EF4-FFF2-40B4-BE49-F238E27FC236}">
                <a16:creationId xmlns:a16="http://schemas.microsoft.com/office/drawing/2014/main" id="{883BFE06-6137-9147-954B-D4B5E0C10683}"/>
              </a:ext>
            </a:extLst>
          </p:cNvPr>
          <p:cNvSpPr txBox="1"/>
          <p:nvPr/>
        </p:nvSpPr>
        <p:spPr>
          <a:xfrm>
            <a:off x="3909219" y="5240772"/>
            <a:ext cx="3797193" cy="523220"/>
          </a:xfrm>
          <a:prstGeom prst="rect">
            <a:avLst/>
          </a:prstGeom>
          <a:noFill/>
        </p:spPr>
        <p:txBody>
          <a:bodyPr wrap="none" rtlCol="0">
            <a:spAutoFit/>
          </a:bodyPr>
          <a:lstStyle/>
          <a:p>
            <a:r>
              <a:rPr lang="en-US" sz="2800" dirty="0">
                <a:solidFill>
                  <a:srgbClr val="FFFF00"/>
                </a:solidFill>
              </a:rPr>
              <a:t>CMD echo "Hello World"</a:t>
            </a:r>
          </a:p>
        </p:txBody>
      </p:sp>
      <p:sp>
        <p:nvSpPr>
          <p:cNvPr id="25" name="TextBox 24">
            <a:extLst>
              <a:ext uri="{FF2B5EF4-FFF2-40B4-BE49-F238E27FC236}">
                <a16:creationId xmlns:a16="http://schemas.microsoft.com/office/drawing/2014/main" id="{980DCF29-AAA2-3740-8A70-563676513303}"/>
              </a:ext>
            </a:extLst>
          </p:cNvPr>
          <p:cNvSpPr txBox="1"/>
          <p:nvPr/>
        </p:nvSpPr>
        <p:spPr>
          <a:xfrm>
            <a:off x="3909219" y="5675390"/>
            <a:ext cx="6198300" cy="523220"/>
          </a:xfrm>
          <a:prstGeom prst="rect">
            <a:avLst/>
          </a:prstGeom>
          <a:noFill/>
        </p:spPr>
        <p:txBody>
          <a:bodyPr wrap="none" rtlCol="0">
            <a:spAutoFit/>
          </a:bodyPr>
          <a:lstStyle/>
          <a:p>
            <a:r>
              <a:rPr lang="en-US" sz="2800" dirty="0">
                <a:solidFill>
                  <a:srgbClr val="FFFF00"/>
                </a:solidFill>
              </a:rPr>
              <a:t>CMD flask run --host=0.0.0.0 --port=5000</a:t>
            </a:r>
          </a:p>
        </p:txBody>
      </p:sp>
    </p:spTree>
    <p:extLst>
      <p:ext uri="{BB962C8B-B14F-4D97-AF65-F5344CB8AC3E}">
        <p14:creationId xmlns:p14="http://schemas.microsoft.com/office/powerpoint/2010/main" val="15639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dissolve">
                                      <p:cBhvr>
                                        <p:cTn id="22" dur="500"/>
                                        <p:tgtEl>
                                          <p:spTgt spid="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dissolve">
                                      <p:cBhvr>
                                        <p:cTn id="51" dur="5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dissolve">
                                      <p:cBhvr>
                                        <p:cTn id="5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3" grpId="0" build="p"/>
      <p:bldP spid="7"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 code dockerfile cmd" descr="vs code dockerfile cmd">
            <a:hlinkClick r:id="" action="ppaction://media"/>
            <a:extLst>
              <a:ext uri="{FF2B5EF4-FFF2-40B4-BE49-F238E27FC236}">
                <a16:creationId xmlns:a16="http://schemas.microsoft.com/office/drawing/2014/main" id="{82BD1767-D7FB-1346-8F68-4B26862865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5988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Build Docker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You have a complete </a:t>
            </a:r>
            <a:r>
              <a:rPr lang="en-US" dirty="0" err="1"/>
              <a:t>Dockerfile</a:t>
            </a:r>
            <a:r>
              <a:rPr lang="en-US" dirty="0"/>
              <a:t>, let’s do something with it!</a:t>
            </a:r>
          </a:p>
          <a:p>
            <a:r>
              <a:rPr lang="en-US" dirty="0"/>
              <a:t>Open your terminal and switch to the directory with your </a:t>
            </a:r>
            <a:r>
              <a:rPr lang="en-US" dirty="0" err="1"/>
              <a:t>Dockerfile</a:t>
            </a:r>
            <a:endParaRPr lang="en-US" dirty="0"/>
          </a:p>
          <a:p>
            <a:pPr lvl="1"/>
            <a:r>
              <a:rPr lang="en-US" sz="2800" dirty="0"/>
              <a:t>For example, </a:t>
            </a:r>
            <a:r>
              <a:rPr lang="en-US" sz="2800" b="1" i="1" dirty="0">
                <a:solidFill>
                  <a:srgbClr val="FFFF00"/>
                </a:solidFill>
              </a:rPr>
              <a:t>cd ~/code</a:t>
            </a:r>
            <a:endParaRPr lang="en-US" sz="2800" dirty="0"/>
          </a:p>
          <a:p>
            <a:r>
              <a:rPr lang="en-US" dirty="0"/>
              <a:t>Create a </a:t>
            </a:r>
            <a:r>
              <a:rPr lang="en-US" dirty="0">
                <a:solidFill>
                  <a:srgbClr val="FFFF00"/>
                </a:solidFill>
              </a:rPr>
              <a:t>Docker Image</a:t>
            </a:r>
            <a:r>
              <a:rPr lang="en-US" dirty="0"/>
              <a:t> with either of these commands:</a:t>
            </a:r>
          </a:p>
          <a:p>
            <a:pPr marL="457200" lvl="1" indent="0">
              <a:buNone/>
            </a:pPr>
            <a:r>
              <a:rPr lang="en-US" sz="2800" b="1" i="1" dirty="0">
                <a:solidFill>
                  <a:srgbClr val="FFFF00"/>
                </a:solidFill>
              </a:rPr>
              <a:t>docker build -t </a:t>
            </a:r>
            <a:r>
              <a:rPr lang="en-US" sz="2800" b="1" i="1" dirty="0" err="1">
                <a:solidFill>
                  <a:srgbClr val="FFFF00"/>
                </a:solidFill>
              </a:rPr>
              <a:t>my_image</a:t>
            </a:r>
            <a:r>
              <a:rPr lang="en-US" sz="2800" b="1" i="1" dirty="0">
                <a:solidFill>
                  <a:srgbClr val="FFFF00"/>
                </a:solidFill>
              </a:rPr>
              <a:t> .</a:t>
            </a:r>
          </a:p>
          <a:p>
            <a:pPr marL="457200" lvl="1" indent="0">
              <a:buNone/>
            </a:pPr>
            <a:r>
              <a:rPr lang="en-US" sz="2800" b="1" i="1" dirty="0">
                <a:solidFill>
                  <a:srgbClr val="FFFF00"/>
                </a:solidFill>
              </a:rPr>
              <a:t>docker image build -t </a:t>
            </a:r>
            <a:r>
              <a:rPr lang="en-US" sz="2800" b="1" i="1" dirty="0" err="1">
                <a:solidFill>
                  <a:srgbClr val="FFFF00"/>
                </a:solidFill>
              </a:rPr>
              <a:t>my_image</a:t>
            </a:r>
            <a:r>
              <a:rPr lang="en-US" sz="2800" b="1" i="1" dirty="0">
                <a:solidFill>
                  <a:srgbClr val="FFFF00"/>
                </a:solidFill>
              </a:rPr>
              <a:t> .</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38</a:t>
            </a:fld>
            <a:endParaRPr lang="en-US" dirty="0"/>
          </a:p>
        </p:txBody>
      </p:sp>
      <p:cxnSp>
        <p:nvCxnSpPr>
          <p:cNvPr id="7" name="Straight Arrow Connector 6">
            <a:extLst>
              <a:ext uri="{FF2B5EF4-FFF2-40B4-BE49-F238E27FC236}">
                <a16:creationId xmlns:a16="http://schemas.microsoft.com/office/drawing/2014/main" id="{A686258B-8CCC-2540-A552-96C9416D882B}"/>
              </a:ext>
            </a:extLst>
          </p:cNvPr>
          <p:cNvCxnSpPr>
            <a:cxnSpLocks/>
            <a:stCxn id="6" idx="1"/>
          </p:cNvCxnSpPr>
          <p:nvPr/>
        </p:nvCxnSpPr>
        <p:spPr>
          <a:xfrm flipH="1" flipV="1">
            <a:off x="5324223" y="4061316"/>
            <a:ext cx="2316138" cy="265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15CC1-8FA2-824E-89DC-1C3F4FEC35CE}"/>
              </a:ext>
            </a:extLst>
          </p:cNvPr>
          <p:cNvCxnSpPr>
            <a:cxnSpLocks/>
          </p:cNvCxnSpPr>
          <p:nvPr/>
        </p:nvCxnSpPr>
        <p:spPr>
          <a:xfrm flipH="1">
            <a:off x="6344809" y="4320741"/>
            <a:ext cx="1346529" cy="1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E0B37D-5823-7C42-BD93-7E426015F12A}"/>
              </a:ext>
            </a:extLst>
          </p:cNvPr>
          <p:cNvSpPr/>
          <p:nvPr/>
        </p:nvSpPr>
        <p:spPr>
          <a:xfrm>
            <a:off x="7640361" y="4001294"/>
            <a:ext cx="3320407" cy="6513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Don’t forget the dot!</a:t>
            </a:r>
          </a:p>
        </p:txBody>
      </p:sp>
    </p:spTree>
    <p:extLst>
      <p:ext uri="{BB962C8B-B14F-4D97-AF65-F5344CB8AC3E}">
        <p14:creationId xmlns:p14="http://schemas.microsoft.com/office/powerpoint/2010/main" val="25885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image first build" descr="docker image first build">
            <a:hlinkClick r:id="" action="ppaction://media"/>
            <a:extLst>
              <a:ext uri="{FF2B5EF4-FFF2-40B4-BE49-F238E27FC236}">
                <a16:creationId xmlns:a16="http://schemas.microsoft.com/office/drawing/2014/main" id="{AAEED3DE-59C3-F04C-B65A-B93CB2C6E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9890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F839-A9B1-C841-B0EB-A5759FA5D930}"/>
              </a:ext>
            </a:extLst>
          </p:cNvPr>
          <p:cNvSpPr>
            <a:spLocks noGrp="1"/>
          </p:cNvSpPr>
          <p:nvPr>
            <p:ph type="title"/>
          </p:nvPr>
        </p:nvSpPr>
        <p:spPr/>
        <p:txBody>
          <a:bodyPr/>
          <a:lstStyle/>
          <a:p>
            <a:r>
              <a:rPr lang="en-US" dirty="0"/>
              <a:t>Why Does Does Docker Matter?</a:t>
            </a:r>
          </a:p>
        </p:txBody>
      </p:sp>
      <p:sp>
        <p:nvSpPr>
          <p:cNvPr id="3" name="Content Placeholder 2">
            <a:extLst>
              <a:ext uri="{FF2B5EF4-FFF2-40B4-BE49-F238E27FC236}">
                <a16:creationId xmlns:a16="http://schemas.microsoft.com/office/drawing/2014/main" id="{1C39F2AF-56C8-A442-B927-5AF61B0CEE5E}"/>
              </a:ext>
            </a:extLst>
          </p:cNvPr>
          <p:cNvSpPr>
            <a:spLocks noGrp="1"/>
          </p:cNvSpPr>
          <p:nvPr>
            <p:ph idx="1"/>
          </p:nvPr>
        </p:nvSpPr>
        <p:spPr>
          <a:xfrm>
            <a:off x="838200" y="1825625"/>
            <a:ext cx="10515600" cy="1746250"/>
          </a:xfrm>
        </p:spPr>
        <p:txBody>
          <a:bodyPr/>
          <a:lstStyle/>
          <a:p>
            <a:r>
              <a:rPr lang="en-US" dirty="0"/>
              <a:t>Helps use fewer resources than virtual machines</a:t>
            </a:r>
          </a:p>
          <a:p>
            <a:r>
              <a:rPr lang="en-US" dirty="0"/>
              <a:t>Creates portability between different operating systems and clouds</a:t>
            </a:r>
          </a:p>
          <a:p>
            <a:r>
              <a:rPr lang="en-US" dirty="0"/>
              <a:t>Easy to spin up and spin down, rapidly</a:t>
            </a:r>
          </a:p>
        </p:txBody>
      </p:sp>
      <p:sp>
        <p:nvSpPr>
          <p:cNvPr id="4" name="Content Placeholder 2">
            <a:extLst>
              <a:ext uri="{FF2B5EF4-FFF2-40B4-BE49-F238E27FC236}">
                <a16:creationId xmlns:a16="http://schemas.microsoft.com/office/drawing/2014/main" id="{3ADD79F2-E412-0E45-A11E-BA98D57CE18E}"/>
              </a:ext>
            </a:extLst>
          </p:cNvPr>
          <p:cNvSpPr txBox="1">
            <a:spLocks/>
          </p:cNvSpPr>
          <p:nvPr/>
        </p:nvSpPr>
        <p:spPr>
          <a:xfrm>
            <a:off x="363880" y="4849792"/>
            <a:ext cx="11676444"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rPr>
              <a:t>Translation – Docker helps organizations move faster, be more agile, and save money </a:t>
            </a:r>
          </a:p>
        </p:txBody>
      </p:sp>
      <p:sp>
        <p:nvSpPr>
          <p:cNvPr id="5" name="Date Placeholder 4">
            <a:extLst>
              <a:ext uri="{FF2B5EF4-FFF2-40B4-BE49-F238E27FC236}">
                <a16:creationId xmlns:a16="http://schemas.microsoft.com/office/drawing/2014/main" id="{43419DE4-1BD1-104F-9E50-A2C125BB9D3B}"/>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50D67815-2405-DE47-89A0-00548675D8B5}"/>
              </a:ext>
            </a:extLst>
          </p:cNvPr>
          <p:cNvSpPr>
            <a:spLocks noGrp="1"/>
          </p:cNvSpPr>
          <p:nvPr>
            <p:ph type="sldNum" sz="quarter" idx="12"/>
          </p:nvPr>
        </p:nvSpPr>
        <p:spPr/>
        <p:txBody>
          <a:bodyPr/>
          <a:lstStyle/>
          <a:p>
            <a:fld id="{A44B02FA-DD2D-1844-AE35-8B2EAB0CF4EF}" type="slidenum">
              <a:rPr lang="en-US" smtClean="0"/>
              <a:pPr/>
              <a:t>4</a:t>
            </a:fld>
            <a:endParaRPr lang="en-US" dirty="0"/>
          </a:p>
        </p:txBody>
      </p:sp>
      <p:pic>
        <p:nvPicPr>
          <p:cNvPr id="8" name="Picture 7" descr="A close up of a sign&#10;&#10;Description automatically generated">
            <a:extLst>
              <a:ext uri="{FF2B5EF4-FFF2-40B4-BE49-F238E27FC236}">
                <a16:creationId xmlns:a16="http://schemas.microsoft.com/office/drawing/2014/main" id="{C934B806-1919-1546-920D-388B01D660F6}"/>
              </a:ext>
            </a:extLst>
          </p:cNvPr>
          <p:cNvPicPr>
            <a:picLocks noChangeAspect="1"/>
          </p:cNvPicPr>
          <p:nvPr/>
        </p:nvPicPr>
        <p:blipFill>
          <a:blip r:embed="rId3"/>
          <a:stretch>
            <a:fillRect/>
          </a:stretch>
        </p:blipFill>
        <p:spPr>
          <a:xfrm rot="870868">
            <a:off x="4407451" y="780407"/>
            <a:ext cx="3377096" cy="5297184"/>
          </a:xfrm>
          <a:prstGeom prst="rect">
            <a:avLst/>
          </a:prstGeom>
        </p:spPr>
      </p:pic>
    </p:spTree>
    <p:extLst>
      <p:ext uri="{BB962C8B-B14F-4D97-AF65-F5344CB8AC3E}">
        <p14:creationId xmlns:p14="http://schemas.microsoft.com/office/powerpoint/2010/main" val="28840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4*#ppt_w"/>
                                          </p:val>
                                        </p:tav>
                                        <p:tav tm="100000">
                                          <p:val>
                                            <p:strVal val="#ppt_w"/>
                                          </p:val>
                                        </p:tav>
                                      </p:tavLst>
                                    </p:anim>
                                    <p:anim calcmode="lin" valueType="num">
                                      <p:cBhvr>
                                        <p:cTn id="28"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Remove Docker Images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normAutofit/>
          </a:bodyPr>
          <a:lstStyle/>
          <a:p>
            <a:r>
              <a:rPr lang="en-US" dirty="0"/>
              <a:t>List your Docker Images with the terminal command:</a:t>
            </a:r>
          </a:p>
          <a:p>
            <a:pPr marL="457200" lvl="1" indent="0">
              <a:buNone/>
            </a:pPr>
            <a:r>
              <a:rPr lang="en-US" sz="2800" b="1" i="1" dirty="0">
                <a:solidFill>
                  <a:srgbClr val="FFFF00"/>
                </a:solidFill>
              </a:rPr>
              <a:t>docker image ls</a:t>
            </a:r>
          </a:p>
          <a:p>
            <a:r>
              <a:rPr lang="en-US" dirty="0"/>
              <a:t>Remove your Docker Image with either of these commands:</a:t>
            </a:r>
          </a:p>
          <a:p>
            <a:pPr marL="457200" lvl="1" indent="0">
              <a:buNone/>
            </a:pPr>
            <a:r>
              <a:rPr lang="en-US" sz="2800" b="1" i="1" dirty="0">
                <a:solidFill>
                  <a:srgbClr val="FFFF00"/>
                </a:solidFill>
              </a:rPr>
              <a:t>docker image rm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image rm </a:t>
            </a:r>
            <a:r>
              <a:rPr lang="en-US" sz="2800" b="1" i="1" dirty="0" err="1">
                <a:solidFill>
                  <a:srgbClr val="FF0000"/>
                </a:solidFill>
              </a:rPr>
              <a:t>image_id</a:t>
            </a:r>
            <a:r>
              <a:rPr lang="en-US" sz="2800" b="1" i="1" dirty="0">
                <a:solidFill>
                  <a:srgbClr val="FF0000"/>
                </a:solidFill>
              </a:rPr>
              <a:t> </a:t>
            </a:r>
            <a:r>
              <a:rPr lang="en-US" sz="2800" b="1" i="1" dirty="0">
                <a:solidFill>
                  <a:srgbClr val="FFFF00"/>
                </a:solidFill>
              </a:rPr>
              <a:t>(docker image rm </a:t>
            </a:r>
            <a:r>
              <a:rPr lang="en-US" sz="2800" b="1" i="1" dirty="0">
                <a:solidFill>
                  <a:srgbClr val="FF0000"/>
                </a:solidFill>
              </a:rPr>
              <a:t>6d37630d7e9b</a:t>
            </a:r>
            <a:r>
              <a:rPr lang="en-US" sz="2800" b="1" i="1" dirty="0">
                <a:solidFill>
                  <a:srgbClr val="FFFF00"/>
                </a:solidFill>
              </a:rPr>
              <a:t>)</a:t>
            </a:r>
          </a:p>
          <a:p>
            <a:r>
              <a:rPr lang="en-US" dirty="0"/>
              <a:t>In some cases, you need to use the -f option to force removal:</a:t>
            </a:r>
          </a:p>
          <a:p>
            <a:pPr marL="457200" lvl="1" indent="0">
              <a:buNone/>
            </a:pPr>
            <a:r>
              <a:rPr lang="en-US" sz="2800" b="1" i="1" dirty="0">
                <a:solidFill>
                  <a:srgbClr val="FFFF00"/>
                </a:solidFill>
              </a:rPr>
              <a:t>docker image rm -f </a:t>
            </a:r>
            <a:r>
              <a:rPr lang="en-US" sz="2800" b="1" i="1" dirty="0" err="1">
                <a:solidFill>
                  <a:srgbClr val="FFFF00"/>
                </a:solidFill>
              </a:rPr>
              <a:t>my_image</a:t>
            </a:r>
            <a:endParaRPr lang="en-US" sz="2800" b="1" i="1" dirty="0">
              <a:solidFill>
                <a:srgbClr val="FFFF00"/>
              </a:solidFill>
            </a:endParaRPr>
          </a:p>
          <a:p>
            <a:r>
              <a:rPr lang="en-US" dirty="0"/>
              <a:t>List your Docker Images again to confirm the delete:</a:t>
            </a:r>
          </a:p>
          <a:p>
            <a:pPr marL="457200" lvl="1" indent="0">
              <a:buNone/>
            </a:pPr>
            <a:r>
              <a:rPr lang="en-US" sz="2800" b="1" i="1" dirty="0">
                <a:solidFill>
                  <a:srgbClr val="FFFF00"/>
                </a:solidFill>
              </a:rPr>
              <a:t>docker image ls</a:t>
            </a:r>
          </a:p>
          <a:p>
            <a:pPr marL="457200" lvl="1" indent="0">
              <a:buNone/>
            </a:pPr>
            <a:endParaRPr lang="en-US" sz="2800" b="1" i="1" dirty="0">
              <a:solidFill>
                <a:srgbClr val="FFFF00"/>
              </a:solidFill>
            </a:endParaRPr>
          </a:p>
          <a:p>
            <a:pPr marL="457200" lvl="1" indent="0">
              <a:buNone/>
            </a:pPr>
            <a:endParaRPr lang="en-US" sz="2800" b="1" i="1" dirty="0">
              <a:solidFill>
                <a:srgbClr val="FF00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40</a:t>
            </a:fld>
            <a:endParaRPr lang="en-US" dirty="0"/>
          </a:p>
        </p:txBody>
      </p:sp>
    </p:spTree>
    <p:extLst>
      <p:ext uri="{BB962C8B-B14F-4D97-AF65-F5344CB8AC3E}">
        <p14:creationId xmlns:p14="http://schemas.microsoft.com/office/powerpoint/2010/main" val="149875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rm" descr="docker image rm">
            <a:hlinkClick r:id="" action="ppaction://media"/>
            <a:extLst>
              <a:ext uri="{FF2B5EF4-FFF2-40B4-BE49-F238E27FC236}">
                <a16:creationId xmlns:a16="http://schemas.microsoft.com/office/drawing/2014/main" id="{2B19E16C-FFA3-8F4E-9265-578CA59AB0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0122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Image Challenge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Rebuild your Docker Image</a:t>
            </a:r>
          </a:p>
          <a:p>
            <a:r>
              <a:rPr lang="en-US" dirty="0">
                <a:solidFill>
                  <a:srgbClr val="FFFF00"/>
                </a:solidFill>
              </a:rPr>
              <a:t>What is different between the first and second builds?</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42</a:t>
            </a:fld>
            <a:endParaRPr lang="en-US" dirty="0"/>
          </a:p>
        </p:txBody>
      </p:sp>
    </p:spTree>
    <p:extLst>
      <p:ext uri="{BB962C8B-B14F-4D97-AF65-F5344CB8AC3E}">
        <p14:creationId xmlns:p14="http://schemas.microsoft.com/office/powerpoint/2010/main" val="5682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second build" descr="docker image second build">
            <a:hlinkClick r:id="" action="ppaction://media"/>
            <a:extLst>
              <a:ext uri="{FF2B5EF4-FFF2-40B4-BE49-F238E27FC236}">
                <a16:creationId xmlns:a16="http://schemas.microsoft.com/office/drawing/2014/main" id="{746683E4-099E-014F-B376-E3449D967B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92" y="3324"/>
            <a:ext cx="11484815" cy="6854676"/>
          </a:xfrm>
          <a:prstGeom prst="rect">
            <a:avLst/>
          </a:prstGeom>
        </p:spPr>
      </p:pic>
    </p:spTree>
    <p:extLst>
      <p:ext uri="{BB962C8B-B14F-4D97-AF65-F5344CB8AC3E}">
        <p14:creationId xmlns:p14="http://schemas.microsoft.com/office/powerpoint/2010/main" val="18890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IV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Run Docker Containers</a:t>
            </a:r>
          </a:p>
        </p:txBody>
      </p:sp>
    </p:spTree>
    <p:extLst>
      <p:ext uri="{BB962C8B-B14F-4D97-AF65-F5344CB8AC3E}">
        <p14:creationId xmlns:p14="http://schemas.microsoft.com/office/powerpoint/2010/main" val="16672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C9BC-162C-754A-A134-D392F08CDBEE}"/>
              </a:ext>
            </a:extLst>
          </p:cNvPr>
          <p:cNvSpPr>
            <a:spLocks noGrp="1"/>
          </p:cNvSpPr>
          <p:nvPr>
            <p:ph type="title"/>
          </p:nvPr>
        </p:nvSpPr>
        <p:spPr/>
        <p:txBody>
          <a:bodyPr/>
          <a:lstStyle/>
          <a:p>
            <a:r>
              <a:rPr lang="en-US" dirty="0"/>
              <a:t>Docker Containers</a:t>
            </a:r>
          </a:p>
        </p:txBody>
      </p:sp>
      <p:sp>
        <p:nvSpPr>
          <p:cNvPr id="3" name="Content Placeholder 2">
            <a:extLst>
              <a:ext uri="{FF2B5EF4-FFF2-40B4-BE49-F238E27FC236}">
                <a16:creationId xmlns:a16="http://schemas.microsoft.com/office/drawing/2014/main" id="{0ECC7DC7-0671-F543-9991-CF8210E2567B}"/>
              </a:ext>
            </a:extLst>
          </p:cNvPr>
          <p:cNvSpPr>
            <a:spLocks noGrp="1"/>
          </p:cNvSpPr>
          <p:nvPr>
            <p:ph idx="1"/>
          </p:nvPr>
        </p:nvSpPr>
        <p:spPr/>
        <p:txBody>
          <a:bodyPr/>
          <a:lstStyle/>
          <a:p>
            <a:r>
              <a:rPr lang="en-US" dirty="0"/>
              <a:t>Ephemeral instances of Docker Images</a:t>
            </a:r>
          </a:p>
          <a:p>
            <a:r>
              <a:rPr lang="en-US" dirty="0"/>
              <a:t>List your Docker Containers with the terminal command:</a:t>
            </a:r>
          </a:p>
          <a:p>
            <a:pPr marL="457200" lvl="1" indent="0">
              <a:buNone/>
            </a:pPr>
            <a:r>
              <a:rPr lang="en-US" sz="2800" b="1" i="1" dirty="0">
                <a:solidFill>
                  <a:srgbClr val="FFFF00"/>
                </a:solidFill>
              </a:rPr>
              <a:t>docker container ls -a</a:t>
            </a:r>
          </a:p>
        </p:txBody>
      </p:sp>
      <p:sp>
        <p:nvSpPr>
          <p:cNvPr id="4" name="Date Placeholder 3">
            <a:extLst>
              <a:ext uri="{FF2B5EF4-FFF2-40B4-BE49-F238E27FC236}">
                <a16:creationId xmlns:a16="http://schemas.microsoft.com/office/drawing/2014/main" id="{38C6DDB4-CE9E-4843-86A9-EFC27330D02F}"/>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09AD6D8E-DFAE-8E42-9152-B189D9284AD9}"/>
              </a:ext>
            </a:extLst>
          </p:cNvPr>
          <p:cNvSpPr>
            <a:spLocks noGrp="1"/>
          </p:cNvSpPr>
          <p:nvPr>
            <p:ph type="sldNum" sz="quarter" idx="12"/>
          </p:nvPr>
        </p:nvSpPr>
        <p:spPr/>
        <p:txBody>
          <a:bodyPr/>
          <a:lstStyle/>
          <a:p>
            <a:fld id="{A44B02FA-DD2D-1844-AE35-8B2EAB0CF4EF}" type="slidenum">
              <a:rPr lang="en-US" smtClean="0"/>
              <a:pPr/>
              <a:t>45</a:t>
            </a:fld>
            <a:endParaRPr lang="en-US" dirty="0"/>
          </a:p>
        </p:txBody>
      </p:sp>
    </p:spTree>
    <p:extLst>
      <p:ext uri="{BB962C8B-B14F-4D97-AF65-F5344CB8AC3E}">
        <p14:creationId xmlns:p14="http://schemas.microsoft.com/office/powerpoint/2010/main" val="38509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ls -a" descr="docker container ls -a">
            <a:hlinkClick r:id="" action="ppaction://media"/>
            <a:extLst>
              <a:ext uri="{FF2B5EF4-FFF2-40B4-BE49-F238E27FC236}">
                <a16:creationId xmlns:a16="http://schemas.microsoft.com/office/drawing/2014/main" id="{3B6954E9-DE7C-B540-95BD-8C4A4A0A4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4621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7B5DF8-FFC1-6546-AF26-318AC860362D}"/>
              </a:ext>
            </a:extLst>
          </p:cNvPr>
          <p:cNvSpPr/>
          <p:nvPr/>
        </p:nvSpPr>
        <p:spPr>
          <a:xfrm>
            <a:off x="1287058" y="5457529"/>
            <a:ext cx="9651018" cy="468708"/>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Flags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r>
              <a:rPr lang="en-US" dirty="0"/>
              <a:t>Several command flags are necessary to run a Docker Container</a:t>
            </a:r>
          </a:p>
          <a:p>
            <a:pPr marL="457200" lvl="1" indent="0">
              <a:buNone/>
            </a:pPr>
            <a:r>
              <a:rPr lang="en-US" sz="2800" b="1" i="1" dirty="0">
                <a:solidFill>
                  <a:srgbClr val="FFFF00"/>
                </a:solidFill>
              </a:rPr>
              <a:t>docker container run [FLAGS] </a:t>
            </a:r>
            <a:r>
              <a:rPr lang="en-US" sz="2800" b="1" i="1" dirty="0" err="1">
                <a:solidFill>
                  <a:srgbClr val="FFFF00"/>
                </a:solidFill>
              </a:rPr>
              <a:t>image_name</a:t>
            </a:r>
            <a:endParaRPr lang="en-US" sz="2800" dirty="0"/>
          </a:p>
          <a:p>
            <a:pPr lvl="1"/>
            <a:r>
              <a:rPr lang="en-US" dirty="0">
                <a:solidFill>
                  <a:srgbClr val="FFFF00"/>
                </a:solidFill>
              </a:rPr>
              <a:t>-</a:t>
            </a:r>
            <a:r>
              <a:rPr lang="en-US" dirty="0" err="1">
                <a:solidFill>
                  <a:srgbClr val="FFFF00"/>
                </a:solidFill>
              </a:rPr>
              <a:t>i</a:t>
            </a:r>
            <a:r>
              <a:rPr lang="en-US" dirty="0">
                <a:solidFill>
                  <a:srgbClr val="FFFF00"/>
                </a:solidFill>
              </a:rPr>
              <a:t> </a:t>
            </a:r>
            <a:r>
              <a:rPr lang="en-US" dirty="0"/>
              <a:t>– interactive mode</a:t>
            </a:r>
          </a:p>
          <a:p>
            <a:pPr lvl="1"/>
            <a:r>
              <a:rPr lang="en-US" dirty="0">
                <a:solidFill>
                  <a:srgbClr val="FFFF00"/>
                </a:solidFill>
              </a:rPr>
              <a:t>-t </a:t>
            </a:r>
            <a:r>
              <a:rPr lang="en-US" dirty="0"/>
              <a:t>– create a pseudo-TTY session</a:t>
            </a:r>
          </a:p>
          <a:p>
            <a:pPr lvl="1"/>
            <a:r>
              <a:rPr lang="en-US" dirty="0">
                <a:solidFill>
                  <a:srgbClr val="FFFF00"/>
                </a:solidFill>
              </a:rPr>
              <a:t>--name </a:t>
            </a:r>
            <a:r>
              <a:rPr lang="en-US" i="1" dirty="0" err="1">
                <a:solidFill>
                  <a:srgbClr val="FFFF00"/>
                </a:solidFill>
              </a:rPr>
              <a:t>my_container</a:t>
            </a:r>
            <a:r>
              <a:rPr lang="en-US" i="1" dirty="0">
                <a:solidFill>
                  <a:srgbClr val="FFFF00"/>
                </a:solidFill>
              </a:rPr>
              <a:t> </a:t>
            </a:r>
            <a:r>
              <a:rPr lang="en-US" dirty="0"/>
              <a:t>– assign a name to the container</a:t>
            </a:r>
            <a:endParaRPr lang="en-US" dirty="0">
              <a:solidFill>
                <a:srgbClr val="FFFF00"/>
              </a:solidFill>
            </a:endParaRPr>
          </a:p>
          <a:p>
            <a:pPr lvl="1"/>
            <a:r>
              <a:rPr lang="en-US" dirty="0">
                <a:solidFill>
                  <a:srgbClr val="FFFF00"/>
                </a:solidFill>
              </a:rPr>
              <a:t>-v </a:t>
            </a:r>
            <a:r>
              <a:rPr lang="en-US" i="1" dirty="0" err="1">
                <a:solidFill>
                  <a:srgbClr val="FFFF00"/>
                </a:solidFill>
              </a:rPr>
              <a:t>host_dir:container_dir</a:t>
            </a:r>
            <a:r>
              <a:rPr lang="en-US" i="1" dirty="0">
                <a:solidFill>
                  <a:srgbClr val="FFFF00"/>
                </a:solidFill>
              </a:rPr>
              <a:t> </a:t>
            </a:r>
            <a:r>
              <a:rPr lang="en-US" dirty="0"/>
              <a:t>– mount a volume to the container</a:t>
            </a:r>
          </a:p>
          <a:p>
            <a:pPr lvl="1"/>
            <a:r>
              <a:rPr lang="en-US" dirty="0">
                <a:solidFill>
                  <a:srgbClr val="FFFF00"/>
                </a:solidFill>
              </a:rPr>
              <a:t>-p </a:t>
            </a:r>
            <a:r>
              <a:rPr lang="en-US" i="1" dirty="0" err="1">
                <a:solidFill>
                  <a:srgbClr val="FFFF00"/>
                </a:solidFill>
              </a:rPr>
              <a:t>host_port:container_port</a:t>
            </a:r>
            <a:r>
              <a:rPr lang="en-US" dirty="0">
                <a:solidFill>
                  <a:srgbClr val="FFFF00"/>
                </a:solidFill>
              </a:rPr>
              <a:t> </a:t>
            </a:r>
            <a:r>
              <a:rPr lang="en-US" dirty="0"/>
              <a:t>– publish a container port to the host</a:t>
            </a:r>
          </a:p>
          <a:p>
            <a:pPr lvl="1"/>
            <a:r>
              <a:rPr lang="en-US" dirty="0">
                <a:solidFill>
                  <a:srgbClr val="FFFF00"/>
                </a:solidFill>
              </a:rPr>
              <a:t>-d </a:t>
            </a:r>
            <a:r>
              <a:rPr lang="en-US" dirty="0"/>
              <a:t>– run the container in the background (detached mode)</a:t>
            </a:r>
          </a:p>
          <a:p>
            <a:pPr lvl="1"/>
            <a:r>
              <a:rPr lang="en-US" dirty="0">
                <a:solidFill>
                  <a:srgbClr val="FFFF00"/>
                </a:solidFill>
              </a:rPr>
              <a:t>--rm </a:t>
            </a:r>
            <a:r>
              <a:rPr lang="en-US" dirty="0"/>
              <a:t>– automatically remove the container on exit</a:t>
            </a:r>
          </a:p>
          <a:p>
            <a:pPr lvl="1"/>
            <a:r>
              <a:rPr lang="en-US" i="1" dirty="0" err="1">
                <a:solidFill>
                  <a:srgbClr val="FFFF00"/>
                </a:solidFill>
              </a:rPr>
              <a:t>image_name</a:t>
            </a:r>
            <a:r>
              <a:rPr lang="en-US" dirty="0">
                <a:solidFill>
                  <a:srgbClr val="FFFF00"/>
                </a:solidFill>
              </a:rPr>
              <a:t> </a:t>
            </a:r>
            <a:r>
              <a:rPr lang="en-US" dirty="0"/>
              <a:t>– specify the source image name for the container</a:t>
            </a:r>
          </a:p>
          <a:p>
            <a:pPr marL="0" indent="0">
              <a:buNone/>
            </a:pPr>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47</a:t>
            </a:fld>
            <a:endParaRPr lang="en-US" dirty="0"/>
          </a:p>
        </p:txBody>
      </p:sp>
      <p:sp>
        <p:nvSpPr>
          <p:cNvPr id="6" name="Rectangle 5">
            <a:extLst>
              <a:ext uri="{FF2B5EF4-FFF2-40B4-BE49-F238E27FC236}">
                <a16:creationId xmlns:a16="http://schemas.microsoft.com/office/drawing/2014/main" id="{806022CC-73A3-EA4B-B350-4C531C27A22B}"/>
              </a:ext>
            </a:extLst>
          </p:cNvPr>
          <p:cNvSpPr/>
          <p:nvPr/>
        </p:nvSpPr>
        <p:spPr>
          <a:xfrm>
            <a:off x="1287058" y="2726286"/>
            <a:ext cx="7323541" cy="1209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7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bldLvl="2"/>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Container Command Examples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normAutofit/>
          </a:bodyPr>
          <a:lstStyle/>
          <a:p>
            <a:pPr marL="0" indent="0">
              <a:buNone/>
            </a:pPr>
            <a:r>
              <a:rPr lang="en-US" b="1" i="1" dirty="0">
                <a:solidFill>
                  <a:srgbClr val="FFFF00"/>
                </a:solidFill>
              </a:rPr>
              <a:t>docker container run -it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dirty="0"/>
          </a:p>
          <a:p>
            <a:r>
              <a:rPr lang="en-US" sz="2400" dirty="0"/>
              <a:t>Create a Container named </a:t>
            </a:r>
            <a:r>
              <a:rPr lang="en-US" sz="2400" dirty="0" err="1">
                <a:solidFill>
                  <a:srgbClr val="FFFF00"/>
                </a:solidFill>
              </a:rPr>
              <a:t>my_cont</a:t>
            </a:r>
            <a:r>
              <a:rPr lang="en-US" sz="2400" dirty="0"/>
              <a:t> from the </a:t>
            </a:r>
            <a:r>
              <a:rPr lang="en-US" sz="2400" dirty="0" err="1">
                <a:solidFill>
                  <a:srgbClr val="FFFF00"/>
                </a:solidFill>
              </a:rPr>
              <a:t>my_image</a:t>
            </a:r>
            <a:r>
              <a:rPr lang="en-US" sz="2400" dirty="0"/>
              <a:t> Image</a:t>
            </a:r>
            <a:endParaRPr lang="en-US" sz="2400" dirty="0">
              <a:solidFill>
                <a:srgbClr val="FFFF00"/>
              </a:solidFill>
            </a:endParaRPr>
          </a:p>
          <a:p>
            <a:r>
              <a:rPr lang="en-US" sz="2400" dirty="0"/>
              <a:t>Use interactive mode with a pseudo-TTY session</a:t>
            </a:r>
          </a:p>
          <a:p>
            <a:pPr marL="0" indent="0">
              <a:buNone/>
            </a:pPr>
            <a:r>
              <a:rPr lang="en-US" b="1" i="1" dirty="0">
                <a:solidFill>
                  <a:srgbClr val="FFFF00"/>
                </a:solidFill>
              </a:rPr>
              <a:t>docker container run -</a:t>
            </a:r>
            <a:r>
              <a:rPr lang="en-US" b="1" i="1" dirty="0" err="1">
                <a:solidFill>
                  <a:srgbClr val="FFFF00"/>
                </a:solidFill>
              </a:rPr>
              <a:t>itv</a:t>
            </a:r>
            <a:r>
              <a:rPr lang="en-US" b="1" i="1" dirty="0">
                <a:solidFill>
                  <a:srgbClr val="FFFF00"/>
                </a:solidFill>
              </a:rPr>
              <a:t> /code:/app --name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Mount the local folder </a:t>
            </a:r>
            <a:r>
              <a:rPr lang="en-US" sz="2400" dirty="0">
                <a:solidFill>
                  <a:srgbClr val="FFFF00"/>
                </a:solidFill>
              </a:rPr>
              <a:t>/code </a:t>
            </a:r>
            <a:r>
              <a:rPr lang="en-US" sz="2400" dirty="0"/>
              <a:t>the container folder </a:t>
            </a:r>
            <a:r>
              <a:rPr lang="en-US" sz="2400" dirty="0">
                <a:solidFill>
                  <a:srgbClr val="FFFF00"/>
                </a:solidFill>
              </a:rPr>
              <a:t>/app</a:t>
            </a:r>
          </a:p>
          <a:p>
            <a:pPr marL="0" indent="0">
              <a:buNone/>
            </a:pPr>
            <a:r>
              <a:rPr lang="en-US" b="1" i="1" dirty="0">
                <a:solidFill>
                  <a:srgbClr val="FFFF00"/>
                </a:solidFill>
              </a:rPr>
              <a:t>docker container run -</a:t>
            </a:r>
            <a:r>
              <a:rPr lang="en-US" b="1" i="1" dirty="0" err="1">
                <a:solidFill>
                  <a:srgbClr val="FFFF00"/>
                </a:solidFill>
              </a:rPr>
              <a:t>dp</a:t>
            </a:r>
            <a:r>
              <a:rPr lang="en-US" b="1" i="1" dirty="0">
                <a:solidFill>
                  <a:srgbClr val="FFFF00"/>
                </a:solidFill>
              </a:rPr>
              <a:t> 8443:443 --name --rm </a:t>
            </a:r>
            <a:r>
              <a:rPr lang="en-US" b="1" i="1" dirty="0" err="1">
                <a:solidFill>
                  <a:srgbClr val="FFFF00"/>
                </a:solidFill>
              </a:rPr>
              <a:t>my_cont</a:t>
            </a:r>
            <a:r>
              <a:rPr lang="en-US" b="1" i="1" dirty="0">
                <a:solidFill>
                  <a:srgbClr val="FFFF00"/>
                </a:solidFill>
              </a:rPr>
              <a:t> </a:t>
            </a:r>
            <a:r>
              <a:rPr lang="en-US" b="1" i="1" dirty="0" err="1">
                <a:solidFill>
                  <a:srgbClr val="FFFF00"/>
                </a:solidFill>
              </a:rPr>
              <a:t>my_image</a:t>
            </a:r>
            <a:endParaRPr lang="en-US" b="1" i="1" dirty="0">
              <a:solidFill>
                <a:srgbClr val="FFFF00"/>
              </a:solidFill>
            </a:endParaRPr>
          </a:p>
          <a:p>
            <a:r>
              <a:rPr lang="en-US" sz="2400" dirty="0"/>
              <a:t>Run the Container in background (detached) mode</a:t>
            </a:r>
          </a:p>
          <a:p>
            <a:r>
              <a:rPr lang="en-US" sz="2400" dirty="0"/>
              <a:t>Forward the local (host) TCP port </a:t>
            </a:r>
            <a:r>
              <a:rPr lang="en-US" sz="2400" dirty="0">
                <a:solidFill>
                  <a:srgbClr val="FFFF00"/>
                </a:solidFill>
              </a:rPr>
              <a:t>8443 </a:t>
            </a:r>
            <a:r>
              <a:rPr lang="en-US" sz="2400" dirty="0"/>
              <a:t>to the container TCP port </a:t>
            </a:r>
            <a:r>
              <a:rPr lang="en-US" sz="2400" dirty="0">
                <a:solidFill>
                  <a:srgbClr val="FFFF00"/>
                </a:solidFill>
              </a:rPr>
              <a:t>443</a:t>
            </a:r>
          </a:p>
          <a:p>
            <a:r>
              <a:rPr lang="en-US" sz="2400" dirty="0"/>
              <a:t>Remove the container when it stops</a:t>
            </a:r>
          </a:p>
          <a:p>
            <a:pPr marL="0" indent="0">
              <a:buNone/>
            </a:pPr>
            <a:endParaRPr lang="en-US" sz="2400"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48</a:t>
            </a:fld>
            <a:endParaRPr lang="en-US" dirty="0"/>
          </a:p>
        </p:txBody>
      </p:sp>
    </p:spTree>
    <p:extLst>
      <p:ext uri="{BB962C8B-B14F-4D97-AF65-F5344CB8AC3E}">
        <p14:creationId xmlns:p14="http://schemas.microsoft.com/office/powerpoint/2010/main" val="32234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Create a Docker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your Docker Image to create a Docker Container</a:t>
            </a:r>
          </a:p>
          <a:p>
            <a:pPr marL="457200" lvl="1" indent="0">
              <a:buNone/>
            </a:pPr>
            <a:r>
              <a:rPr lang="en-US" sz="2800" b="1" i="1" dirty="0">
                <a:solidFill>
                  <a:srgbClr val="FFFF00"/>
                </a:solidFill>
              </a:rPr>
              <a:t>docker container run -it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Exit interactive terminal mode with the escape key sequence</a:t>
            </a:r>
          </a:p>
          <a:p>
            <a:pPr marL="457200" lvl="1" indent="0">
              <a:buNone/>
            </a:pPr>
            <a:r>
              <a:rPr lang="en-US" sz="2800" b="1" i="1" dirty="0">
                <a:solidFill>
                  <a:srgbClr val="FFFF00"/>
                </a:solidFill>
              </a:rPr>
              <a:t>control + p + q</a:t>
            </a:r>
          </a:p>
          <a:p>
            <a:r>
              <a:rPr lang="en-US" dirty="0"/>
              <a:t>List your Docker Containers</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49</a:t>
            </a:fld>
            <a:endParaRPr lang="en-US" dirty="0"/>
          </a:p>
        </p:txBody>
      </p:sp>
    </p:spTree>
    <p:extLst>
      <p:ext uri="{BB962C8B-B14F-4D97-AF65-F5344CB8AC3E}">
        <p14:creationId xmlns:p14="http://schemas.microsoft.com/office/powerpoint/2010/main" val="290851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04727" y="1802476"/>
            <a:ext cx="11782546" cy="2294962"/>
          </a:xfrm>
        </p:spPr>
        <p:txBody>
          <a:bodyPr>
            <a:normAutofit/>
          </a:bodyPr>
          <a:lstStyle/>
          <a:p>
            <a:pPr marL="0" indent="0" algn="ctr">
              <a:buNone/>
            </a:pPr>
            <a:r>
              <a:rPr lang="en-US" i="1" dirty="0"/>
              <a:t>“Docker is a set of platform as a service products that use </a:t>
            </a:r>
            <a:r>
              <a:rPr lang="en-US" b="1" i="1" dirty="0">
                <a:solidFill>
                  <a:srgbClr val="FFFF00"/>
                </a:solidFill>
              </a:rPr>
              <a:t>OS-level virtualization</a:t>
            </a:r>
            <a:r>
              <a:rPr lang="en-US" i="1" dirty="0">
                <a:solidFill>
                  <a:srgbClr val="FFFF00"/>
                </a:solidFill>
              </a:rPr>
              <a:t> </a:t>
            </a:r>
            <a:r>
              <a:rPr lang="en-US" i="1" dirty="0"/>
              <a:t>to deliver software in packages called </a:t>
            </a:r>
            <a:r>
              <a:rPr lang="en-US" b="1" i="1" dirty="0">
                <a:solidFill>
                  <a:srgbClr val="FFFF00"/>
                </a:solidFill>
              </a:rPr>
              <a:t>containers</a:t>
            </a:r>
            <a:r>
              <a:rPr lang="en-US" i="1" dirty="0"/>
              <a:t>. Containers are isolated from one another and bundle their own software, libraries and configuration files; they can communicate with each other through well-defined channels.”</a:t>
            </a:r>
          </a:p>
          <a:p>
            <a:pPr marL="0" indent="0" algn="ctr">
              <a:buNone/>
            </a:pPr>
            <a:r>
              <a:rPr lang="en-US" dirty="0">
                <a:hlinkClick r:id="rId3"/>
              </a:rPr>
              <a:t>https://en.wikipedia.org/wiki/Docker_%28software%29</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Okay…then what in the heck is a container?</a:t>
            </a:r>
          </a:p>
        </p:txBody>
      </p:sp>
      <p:sp>
        <p:nvSpPr>
          <p:cNvPr id="4" name="Date Placeholder 3">
            <a:extLst>
              <a:ext uri="{FF2B5EF4-FFF2-40B4-BE49-F238E27FC236}">
                <a16:creationId xmlns:a16="http://schemas.microsoft.com/office/drawing/2014/main" id="{D794488F-1297-7447-B9CB-37E6F87A6D91}"/>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406914E5-D39D-C44A-BB15-E5977ED2109A}"/>
              </a:ext>
            </a:extLst>
          </p:cNvPr>
          <p:cNvSpPr>
            <a:spLocks noGrp="1"/>
          </p:cNvSpPr>
          <p:nvPr>
            <p:ph type="sldNum" sz="quarter" idx="12"/>
          </p:nvPr>
        </p:nvSpPr>
        <p:spPr/>
        <p:txBody>
          <a:bodyPr/>
          <a:lstStyle/>
          <a:p>
            <a:fld id="{A44B02FA-DD2D-1844-AE35-8B2EAB0CF4EF}" type="slidenum">
              <a:rPr lang="en-US" smtClean="0"/>
              <a:pPr/>
              <a:t>5</a:t>
            </a:fld>
            <a:endParaRPr lang="en-US" dirty="0"/>
          </a:p>
        </p:txBody>
      </p:sp>
    </p:spTree>
    <p:extLst>
      <p:ext uri="{BB962C8B-B14F-4D97-AF65-F5344CB8AC3E}">
        <p14:creationId xmlns:p14="http://schemas.microsoft.com/office/powerpoint/2010/main" val="2182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un with ls -a" descr="docker container run with ls -a">
            <a:hlinkClick r:id="" action="ppaction://media"/>
            <a:extLst>
              <a:ext uri="{FF2B5EF4-FFF2-40B4-BE49-F238E27FC236}">
                <a16:creationId xmlns:a16="http://schemas.microsoft.com/office/drawing/2014/main" id="{81735101-A184-1245-9FE9-1696B910F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38018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Attach to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Attach to your running container</a:t>
            </a:r>
          </a:p>
          <a:p>
            <a:pPr marL="457200" lvl="1" indent="0">
              <a:buNone/>
            </a:pPr>
            <a:r>
              <a:rPr lang="en-US" sz="2800" b="1" i="1" dirty="0">
                <a:solidFill>
                  <a:srgbClr val="FFFF00"/>
                </a:solidFill>
              </a:rPr>
              <a:t>docker container attach </a:t>
            </a:r>
            <a:r>
              <a:rPr lang="en-US" sz="2800" b="1" i="1" dirty="0" err="1">
                <a:solidFill>
                  <a:srgbClr val="FFFF00"/>
                </a:solidFill>
              </a:rPr>
              <a:t>my_cont</a:t>
            </a:r>
            <a:endParaRPr lang="en-US" sz="2800" b="1" i="1" dirty="0">
              <a:solidFill>
                <a:srgbClr val="FFFF00"/>
              </a:solidFill>
            </a:endParaRPr>
          </a:p>
          <a:p>
            <a:r>
              <a:rPr lang="en-US" dirty="0"/>
              <a:t>Locate the Python script in your container</a:t>
            </a:r>
          </a:p>
          <a:p>
            <a:pPr marL="457200" lvl="1" indent="0">
              <a:buNone/>
            </a:pPr>
            <a:r>
              <a:rPr lang="en-US" sz="2800" b="1" i="1" dirty="0">
                <a:solidFill>
                  <a:srgbClr val="FFFF00"/>
                </a:solidFill>
              </a:rPr>
              <a:t>ls -l</a:t>
            </a:r>
          </a:p>
          <a:p>
            <a:r>
              <a:rPr lang="en-US" dirty="0"/>
              <a:t>Run the Python script in your container</a:t>
            </a:r>
          </a:p>
          <a:p>
            <a:pPr marL="457200" lvl="1" indent="0">
              <a:buNone/>
            </a:pPr>
            <a:r>
              <a:rPr lang="en-US" sz="2800" b="1" i="1" dirty="0">
                <a:solidFill>
                  <a:srgbClr val="FFFF00"/>
                </a:solidFill>
              </a:rPr>
              <a:t>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51</a:t>
            </a:fld>
            <a:endParaRPr lang="en-US" dirty="0"/>
          </a:p>
        </p:txBody>
      </p:sp>
    </p:spTree>
    <p:extLst>
      <p:ext uri="{BB962C8B-B14F-4D97-AF65-F5344CB8AC3E}">
        <p14:creationId xmlns:p14="http://schemas.microsoft.com/office/powerpoint/2010/main" val="38354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cker container attach with python" descr="docker container attach with python">
            <a:hlinkClick r:id="" action="ppaction://media"/>
            <a:extLst>
              <a:ext uri="{FF2B5EF4-FFF2-40B4-BE49-F238E27FC236}">
                <a16:creationId xmlns:a16="http://schemas.microsoft.com/office/drawing/2014/main" id="{0755A4B5-5320-F944-A9DC-49A0CB78DF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797" y="4763"/>
            <a:ext cx="11482405" cy="6853237"/>
          </a:xfrm>
          <a:prstGeom prst="rect">
            <a:avLst/>
          </a:prstGeom>
        </p:spPr>
      </p:pic>
    </p:spTree>
    <p:extLst>
      <p:ext uri="{BB962C8B-B14F-4D97-AF65-F5344CB8AC3E}">
        <p14:creationId xmlns:p14="http://schemas.microsoft.com/office/powerpoint/2010/main" val="22790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 Running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53</a:t>
            </a:fld>
            <a:endParaRPr lang="en-US" dirty="0"/>
          </a:p>
        </p:txBody>
      </p:sp>
    </p:spTree>
    <p:extLst>
      <p:ext uri="{BB962C8B-B14F-4D97-AF65-F5344CB8AC3E}">
        <p14:creationId xmlns:p14="http://schemas.microsoft.com/office/powerpoint/2010/main" val="9819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stop imv" descr="docker container stop imv">
            <a:hlinkClick r:id="" action="ppaction://media"/>
            <a:extLst>
              <a:ext uri="{FF2B5EF4-FFF2-40B4-BE49-F238E27FC236}">
                <a16:creationId xmlns:a16="http://schemas.microsoft.com/office/drawing/2014/main" id="{2F27E671-56DD-F84A-81E0-D45880B5B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858000"/>
          </a:xfrm>
          <a:prstGeom prst="rect">
            <a:avLst/>
          </a:prstGeom>
        </p:spPr>
      </p:pic>
    </p:spTree>
    <p:extLst>
      <p:ext uri="{BB962C8B-B14F-4D97-AF65-F5344CB8AC3E}">
        <p14:creationId xmlns:p14="http://schemas.microsoft.com/office/powerpoint/2010/main" val="33114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Start a Stopped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Start your stopped container</a:t>
            </a:r>
          </a:p>
          <a:p>
            <a:pPr marL="457200" lvl="1" indent="0">
              <a:buNone/>
            </a:pPr>
            <a:r>
              <a:rPr lang="en-US" sz="2800" b="1" i="1" dirty="0">
                <a:solidFill>
                  <a:srgbClr val="FFFF00"/>
                </a:solidFill>
              </a:rPr>
              <a:t>docker container start </a:t>
            </a:r>
            <a:r>
              <a:rPr lang="en-US" sz="2800" b="1" i="1" dirty="0" err="1">
                <a:solidFill>
                  <a:srgbClr val="FFFF00"/>
                </a:solidFill>
              </a:rPr>
              <a:t>my_cont</a:t>
            </a:r>
            <a:endParaRPr lang="en-US" sz="2800" b="1" i="1" dirty="0">
              <a:solidFill>
                <a:srgbClr val="FFFF00"/>
              </a:solidFill>
            </a:endParaRPr>
          </a:p>
          <a:p>
            <a:r>
              <a:rPr lang="en-US" dirty="0"/>
              <a:t>List your Docker Containers again, to observe the new container </a:t>
            </a:r>
            <a:r>
              <a:rPr lang="en-US" dirty="0">
                <a:solidFill>
                  <a:srgbClr val="FFFF00"/>
                </a:solidFill>
              </a:rPr>
              <a:t>state</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55</a:t>
            </a:fld>
            <a:endParaRPr lang="en-US" dirty="0"/>
          </a:p>
        </p:txBody>
      </p:sp>
    </p:spTree>
    <p:extLst>
      <p:ext uri="{BB962C8B-B14F-4D97-AF65-F5344CB8AC3E}">
        <p14:creationId xmlns:p14="http://schemas.microsoft.com/office/powerpoint/2010/main" val="4018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start" descr="docker container start">
            <a:hlinkClick r:id="" action="ppaction://media"/>
            <a:extLst>
              <a:ext uri="{FF2B5EF4-FFF2-40B4-BE49-F238E27FC236}">
                <a16:creationId xmlns:a16="http://schemas.microsoft.com/office/drawing/2014/main" id="{67B571E1-E906-344F-B972-AFF3AB6B3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29052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 Container</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List your Docker Containers</a:t>
            </a:r>
          </a:p>
          <a:p>
            <a:pPr marL="457200" lvl="1" indent="0">
              <a:buNone/>
            </a:pPr>
            <a:r>
              <a:rPr lang="en-US" sz="2800" b="1" i="1" dirty="0">
                <a:solidFill>
                  <a:srgbClr val="FFFF00"/>
                </a:solidFill>
              </a:rPr>
              <a:t>docker container ls -a</a:t>
            </a:r>
          </a:p>
          <a:p>
            <a:r>
              <a:rPr lang="en-US" dirty="0"/>
              <a:t>Stop your running container</a:t>
            </a:r>
          </a:p>
          <a:p>
            <a:pPr marL="457200" lvl="1" indent="0">
              <a:buNone/>
            </a:pPr>
            <a:r>
              <a:rPr lang="en-US" sz="2800" b="1" i="1" dirty="0">
                <a:solidFill>
                  <a:srgbClr val="FFFF00"/>
                </a:solidFill>
              </a:rPr>
              <a:t>docker container stop </a:t>
            </a:r>
            <a:r>
              <a:rPr lang="en-US" sz="2800" b="1" i="1" dirty="0" err="1">
                <a:solidFill>
                  <a:srgbClr val="FFFF00"/>
                </a:solidFill>
              </a:rPr>
              <a:t>my_cont</a:t>
            </a:r>
            <a:endParaRPr lang="en-US" sz="2800" b="1" i="1" dirty="0">
              <a:solidFill>
                <a:srgbClr val="FFFF00"/>
              </a:solidFill>
            </a:endParaRPr>
          </a:p>
          <a:p>
            <a:r>
              <a:rPr lang="en-US" dirty="0"/>
              <a:t>Remove your stopped container</a:t>
            </a:r>
          </a:p>
          <a:p>
            <a:pPr marL="457200" lvl="1" indent="0">
              <a:buNone/>
            </a:pPr>
            <a:r>
              <a:rPr lang="en-US" sz="2800" b="1" i="1" dirty="0">
                <a:solidFill>
                  <a:srgbClr val="FFFF00"/>
                </a:solidFill>
              </a:rPr>
              <a:t>docker container rm </a:t>
            </a:r>
            <a:r>
              <a:rPr lang="en-US" sz="2800" b="1" i="1" dirty="0" err="1">
                <a:solidFill>
                  <a:srgbClr val="FFFF00"/>
                </a:solidFill>
              </a:rPr>
              <a:t>my_cont</a:t>
            </a:r>
            <a:endParaRPr lang="en-US" sz="2800" b="1" i="1" dirty="0">
              <a:solidFill>
                <a:srgbClr val="FFFF00"/>
              </a:solidFill>
            </a:endParaRPr>
          </a:p>
          <a:p>
            <a:r>
              <a:rPr lang="en-US" dirty="0"/>
              <a:t>List your Docker Containers again, to see the result of the removal</a:t>
            </a:r>
          </a:p>
          <a:p>
            <a:pPr marL="457200" lvl="1" indent="0">
              <a:buNone/>
            </a:pPr>
            <a:r>
              <a:rPr lang="en-US" sz="2800" b="1" i="1" dirty="0">
                <a:solidFill>
                  <a:srgbClr val="FFFF00"/>
                </a:solidFill>
              </a:rPr>
              <a:t>docker container ls -a</a:t>
            </a: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57</a:t>
            </a:fld>
            <a:endParaRPr lang="en-US" dirty="0"/>
          </a:p>
        </p:txBody>
      </p:sp>
    </p:spTree>
    <p:extLst>
      <p:ext uri="{BB962C8B-B14F-4D97-AF65-F5344CB8AC3E}">
        <p14:creationId xmlns:p14="http://schemas.microsoft.com/office/powerpoint/2010/main" val="5045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container rm imv" descr="docker container rm imv">
            <a:hlinkClick r:id="" action="ppaction://media"/>
            <a:extLst>
              <a:ext uri="{FF2B5EF4-FFF2-40B4-BE49-F238E27FC236}">
                <a16:creationId xmlns:a16="http://schemas.microsoft.com/office/drawing/2014/main" id="{B4107024-18CC-DA4E-8D01-C5B2FF2DB4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7938"/>
            <a:ext cx="12192000" cy="6858000"/>
          </a:xfrm>
          <a:prstGeom prst="rect">
            <a:avLst/>
          </a:prstGeom>
        </p:spPr>
      </p:pic>
    </p:spTree>
    <p:extLst>
      <p:ext uri="{BB962C8B-B14F-4D97-AF65-F5344CB8AC3E}">
        <p14:creationId xmlns:p14="http://schemas.microsoft.com/office/powerpoint/2010/main" val="10205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a:xfrm>
            <a:off x="571500" y="365125"/>
            <a:ext cx="11620500" cy="1325563"/>
          </a:xfrm>
        </p:spPr>
        <p:txBody>
          <a:bodyPr/>
          <a:lstStyle/>
          <a:p>
            <a:r>
              <a:rPr lang="en-US" dirty="0"/>
              <a:t>Create a Docker Container With a Mapped Volume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000014" cy="4667251"/>
          </a:xfrm>
        </p:spPr>
        <p:txBody>
          <a:bodyPr>
            <a:normAutofit fontScale="92500" lnSpcReduction="10000"/>
          </a:bodyPr>
          <a:lstStyle/>
          <a:p>
            <a:r>
              <a:rPr lang="en-US" dirty="0"/>
              <a:t>Create a new directory and file on your host computer</a:t>
            </a:r>
          </a:p>
          <a:p>
            <a:pPr marL="457200" lvl="1" indent="0">
              <a:buNone/>
            </a:pPr>
            <a:r>
              <a:rPr lang="en-US" sz="2800" b="1" i="1" dirty="0" err="1">
                <a:solidFill>
                  <a:srgbClr val="FFFF00"/>
                </a:solidFill>
              </a:rPr>
              <a:t>mkdir</a:t>
            </a:r>
            <a:r>
              <a:rPr lang="en-US" sz="2800" b="1" i="1" dirty="0">
                <a:solidFill>
                  <a:srgbClr val="FFFF00"/>
                </a:solidFill>
              </a:rPr>
              <a:t> </a:t>
            </a:r>
            <a:r>
              <a:rPr lang="en-US" sz="2800" b="1" i="1" dirty="0" err="1">
                <a:solidFill>
                  <a:srgbClr val="FFFF00"/>
                </a:solidFill>
              </a:rPr>
              <a:t>my_dir</a:t>
            </a:r>
            <a:endParaRPr lang="en-US" sz="2800" b="1" i="1" dirty="0">
              <a:solidFill>
                <a:srgbClr val="FFFF00"/>
              </a:solidFill>
            </a:endParaRPr>
          </a:p>
          <a:p>
            <a:pPr marL="457200" lvl="1" indent="0">
              <a:buNone/>
            </a:pPr>
            <a:r>
              <a:rPr lang="en-US" sz="2800" b="1" i="1" dirty="0">
                <a:solidFill>
                  <a:srgbClr val="FFFF00"/>
                </a:solidFill>
              </a:rPr>
              <a:t>cd </a:t>
            </a:r>
            <a:r>
              <a:rPr lang="en-US" sz="2800" b="1" i="1" dirty="0" err="1">
                <a:solidFill>
                  <a:srgbClr val="FFFF00"/>
                </a:solidFill>
              </a:rPr>
              <a:t>my_dir</a:t>
            </a:r>
            <a:endParaRPr lang="en-US" dirty="0"/>
          </a:p>
          <a:p>
            <a:pPr marL="457200" lvl="1" indent="0">
              <a:buNone/>
            </a:pPr>
            <a:r>
              <a:rPr lang="en-US" sz="2800" b="1" i="1" dirty="0">
                <a:solidFill>
                  <a:srgbClr val="FFFF00"/>
                </a:solidFill>
              </a:rPr>
              <a:t>vi </a:t>
            </a:r>
            <a:r>
              <a:rPr lang="en-US" sz="2800" b="1" i="1" dirty="0" err="1">
                <a:solidFill>
                  <a:srgbClr val="FFFF00"/>
                </a:solidFill>
              </a:rPr>
              <a:t>my_file</a:t>
            </a:r>
            <a:endParaRPr lang="en-US" sz="2800" b="1" i="1" dirty="0">
              <a:solidFill>
                <a:srgbClr val="FFFF00"/>
              </a:solidFill>
            </a:endParaRPr>
          </a:p>
          <a:p>
            <a:pPr marL="914400" lvl="2" indent="0">
              <a:buNone/>
            </a:pPr>
            <a:r>
              <a:rPr lang="en-US" sz="2400" b="1" i="1" dirty="0"/>
              <a:t>Press </a:t>
            </a:r>
            <a:r>
              <a:rPr lang="en-US" sz="2400" b="1" i="1" dirty="0" err="1">
                <a:solidFill>
                  <a:srgbClr val="FFFF00"/>
                </a:solidFill>
              </a:rPr>
              <a:t>i</a:t>
            </a:r>
            <a:r>
              <a:rPr lang="en-US" sz="2400" b="1" i="1" dirty="0">
                <a:solidFill>
                  <a:srgbClr val="FFFF00"/>
                </a:solidFill>
              </a:rPr>
              <a:t> </a:t>
            </a:r>
            <a:r>
              <a:rPr lang="en-US" sz="2400" b="1" i="1" dirty="0"/>
              <a:t>to insert text,</a:t>
            </a:r>
            <a:r>
              <a:rPr lang="en-US" sz="2400" b="1" i="1" dirty="0">
                <a:solidFill>
                  <a:srgbClr val="FFFF00"/>
                </a:solidFill>
              </a:rPr>
              <a:t> type some text</a:t>
            </a:r>
            <a:r>
              <a:rPr lang="en-US" sz="2400" b="1" i="1" dirty="0"/>
              <a:t>, press </a:t>
            </a:r>
            <a:r>
              <a:rPr lang="en-US" sz="2400" b="1" i="1" dirty="0">
                <a:solidFill>
                  <a:srgbClr val="FFFF00"/>
                </a:solidFill>
              </a:rPr>
              <a:t>escape</a:t>
            </a:r>
          </a:p>
          <a:p>
            <a:pPr marL="914400" lvl="2" indent="0">
              <a:buNone/>
            </a:pPr>
            <a:r>
              <a:rPr lang="en-US" sz="2400" b="1" i="1" dirty="0"/>
              <a:t>Type </a:t>
            </a:r>
            <a:r>
              <a:rPr lang="en-US" sz="2400" b="1" i="1" dirty="0">
                <a:solidFill>
                  <a:srgbClr val="FFFF00"/>
                </a:solidFill>
              </a:rPr>
              <a:t>:x</a:t>
            </a:r>
            <a:r>
              <a:rPr lang="en-US" sz="2400" b="1" i="1" dirty="0"/>
              <a:t> and press </a:t>
            </a:r>
            <a:r>
              <a:rPr lang="en-US" sz="2400" b="1" i="1" dirty="0">
                <a:solidFill>
                  <a:srgbClr val="FFFF00"/>
                </a:solidFill>
              </a:rPr>
              <a:t>Enter/Return</a:t>
            </a:r>
            <a:r>
              <a:rPr lang="en-US" sz="2400" b="1" i="1" dirty="0"/>
              <a:t> to save and exit</a:t>
            </a:r>
          </a:p>
          <a:p>
            <a:r>
              <a:rPr lang="en-US" dirty="0"/>
              <a:t>Use your Docker Image to create a Docker Container</a:t>
            </a:r>
          </a:p>
          <a:p>
            <a:pPr marL="457200" lvl="1" indent="0">
              <a:buNone/>
            </a:pPr>
            <a:r>
              <a:rPr lang="en-US" sz="2800" b="1" i="1" dirty="0">
                <a:solidFill>
                  <a:srgbClr val="FFFF00"/>
                </a:solidFill>
              </a:rPr>
              <a:t>docker container run -</a:t>
            </a:r>
            <a:r>
              <a:rPr lang="en-US" sz="2800" b="1" i="1" dirty="0" err="1">
                <a:solidFill>
                  <a:srgbClr val="FFFF00"/>
                </a:solidFill>
              </a:rPr>
              <a:t>itv</a:t>
            </a:r>
            <a:r>
              <a:rPr lang="en-US" sz="2800" b="1" i="1" dirty="0">
                <a:solidFill>
                  <a:srgbClr val="FFFF00"/>
                </a:solidFill>
              </a:rPr>
              <a:t> $PWD:/app/files --name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r>
              <a:rPr lang="en-US" dirty="0"/>
              <a:t>Observe the mapped volume in your Container</a:t>
            </a:r>
          </a:p>
          <a:p>
            <a:pPr marL="457200" lvl="1" indent="0">
              <a:buNone/>
            </a:pPr>
            <a:r>
              <a:rPr lang="en-US" sz="2800" b="1" i="1" dirty="0">
                <a:solidFill>
                  <a:srgbClr val="FFFF00"/>
                </a:solidFill>
              </a:rPr>
              <a:t>ls -l</a:t>
            </a:r>
          </a:p>
          <a:p>
            <a:pPr marL="457200" lvl="1" indent="0">
              <a:buNone/>
            </a:pPr>
            <a:r>
              <a:rPr lang="en-US" sz="2800" b="1" i="1" dirty="0">
                <a:solidFill>
                  <a:srgbClr val="FFFF00"/>
                </a:solidFill>
              </a:rPr>
              <a:t>cd files</a:t>
            </a:r>
          </a:p>
          <a:p>
            <a:pPr marL="457200" lvl="1" indent="0">
              <a:buNone/>
            </a:pPr>
            <a:r>
              <a:rPr lang="en-US" sz="2800" b="1" i="1" dirty="0">
                <a:solidFill>
                  <a:srgbClr val="FFFF00"/>
                </a:solidFill>
              </a:rPr>
              <a:t>cat </a:t>
            </a:r>
            <a:r>
              <a:rPr lang="en-US" sz="2800" b="1" i="1" dirty="0" err="1">
                <a:solidFill>
                  <a:srgbClr val="FFFF00"/>
                </a:solidFill>
              </a:rPr>
              <a:t>my_file</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59</a:t>
            </a:fld>
            <a:endParaRPr lang="en-US" dirty="0"/>
          </a:p>
        </p:txBody>
      </p:sp>
    </p:spTree>
    <p:extLst>
      <p:ext uri="{BB962C8B-B14F-4D97-AF65-F5344CB8AC3E}">
        <p14:creationId xmlns:p14="http://schemas.microsoft.com/office/powerpoint/2010/main" val="498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dissolv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dissolv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DD81-0790-8847-8EF8-0507F123747D}"/>
              </a:ext>
            </a:extLst>
          </p:cNvPr>
          <p:cNvSpPr>
            <a:spLocks noGrp="1"/>
          </p:cNvSpPr>
          <p:nvPr>
            <p:ph type="title"/>
          </p:nvPr>
        </p:nvSpPr>
        <p:spPr/>
        <p:txBody>
          <a:bodyPr/>
          <a:lstStyle/>
          <a:p>
            <a:r>
              <a:rPr lang="en-US" dirty="0"/>
              <a:t>What is Container?</a:t>
            </a:r>
          </a:p>
        </p:txBody>
      </p:sp>
      <p:sp>
        <p:nvSpPr>
          <p:cNvPr id="3" name="Content Placeholder 2">
            <a:extLst>
              <a:ext uri="{FF2B5EF4-FFF2-40B4-BE49-F238E27FC236}">
                <a16:creationId xmlns:a16="http://schemas.microsoft.com/office/drawing/2014/main" id="{D6A91B50-5F60-9041-8D64-7DFFA2C445A8}"/>
              </a:ext>
            </a:extLst>
          </p:cNvPr>
          <p:cNvSpPr>
            <a:spLocks noGrp="1"/>
          </p:cNvSpPr>
          <p:nvPr>
            <p:ph idx="1"/>
          </p:nvPr>
        </p:nvSpPr>
        <p:spPr>
          <a:xfrm>
            <a:off x="257778" y="1825625"/>
            <a:ext cx="11676444" cy="2294962"/>
          </a:xfrm>
        </p:spPr>
        <p:txBody>
          <a:bodyPr>
            <a:normAutofit/>
          </a:bodyPr>
          <a:lstStyle/>
          <a:p>
            <a:pPr marL="0" indent="0" algn="ctr">
              <a:buNone/>
            </a:pPr>
            <a:r>
              <a:rPr lang="en-US" i="1" dirty="0"/>
              <a:t>“</a:t>
            </a:r>
            <a:r>
              <a:rPr lang="en-US" b="1" i="1" dirty="0">
                <a:solidFill>
                  <a:srgbClr val="FFFF00"/>
                </a:solidFill>
              </a:rPr>
              <a:t>OS-level virtualization</a:t>
            </a:r>
            <a:r>
              <a:rPr lang="en-US" b="1" i="1" dirty="0"/>
              <a:t> </a:t>
            </a:r>
            <a:r>
              <a:rPr lang="en-US" i="1" dirty="0"/>
              <a:t>refers to an operating system paradigm in which the kernel allows the existence of </a:t>
            </a:r>
            <a:r>
              <a:rPr lang="en-US" b="1" i="1" dirty="0">
                <a:solidFill>
                  <a:srgbClr val="FFFF00"/>
                </a:solidFill>
              </a:rPr>
              <a:t>multiple isolated user space instances called containers. </a:t>
            </a:r>
            <a:r>
              <a:rPr lang="en-US" i="1" dirty="0"/>
              <a:t>Programs inside of containers can only see contents and devices assigned to the container.”</a:t>
            </a:r>
          </a:p>
          <a:p>
            <a:pPr marL="0" indent="0" algn="ctr">
              <a:buNone/>
            </a:pPr>
            <a:r>
              <a:rPr lang="en-US" dirty="0">
                <a:hlinkClick r:id="rId3"/>
              </a:rPr>
              <a:t>https://en.wikipedia.org/wiki/OS-level_virtualization</a:t>
            </a:r>
            <a:endParaRPr lang="en-US" dirty="0"/>
          </a:p>
          <a:p>
            <a:pPr marL="0" indent="0" algn="ctr">
              <a:buNone/>
            </a:pPr>
            <a:endParaRPr lang="en-US" dirty="0"/>
          </a:p>
        </p:txBody>
      </p:sp>
      <p:sp>
        <p:nvSpPr>
          <p:cNvPr id="5" name="Content Placeholder 2">
            <a:extLst>
              <a:ext uri="{FF2B5EF4-FFF2-40B4-BE49-F238E27FC236}">
                <a16:creationId xmlns:a16="http://schemas.microsoft.com/office/drawing/2014/main" id="{AF9AF956-0095-7E4B-8A59-0DBC7A3A6961}"/>
              </a:ext>
            </a:extLst>
          </p:cNvPr>
          <p:cNvSpPr txBox="1">
            <a:spLocks/>
          </p:cNvSpPr>
          <p:nvPr/>
        </p:nvSpPr>
        <p:spPr>
          <a:xfrm>
            <a:off x="363880" y="4849792"/>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Confused? Let’s compare virtual machines and containers…</a:t>
            </a:r>
          </a:p>
        </p:txBody>
      </p:sp>
      <p:sp>
        <p:nvSpPr>
          <p:cNvPr id="4" name="Date Placeholder 3">
            <a:extLst>
              <a:ext uri="{FF2B5EF4-FFF2-40B4-BE49-F238E27FC236}">
                <a16:creationId xmlns:a16="http://schemas.microsoft.com/office/drawing/2014/main" id="{1C19A6E8-5AFA-2E46-8A8A-4FC9C00F43E3}"/>
              </a:ext>
            </a:extLst>
          </p:cNvPr>
          <p:cNvSpPr>
            <a:spLocks noGrp="1"/>
          </p:cNvSpPr>
          <p:nvPr>
            <p:ph type="dt" sz="half" idx="10"/>
          </p:nvPr>
        </p:nvSpPr>
        <p:spPr/>
        <p:txBody>
          <a:bodyPr/>
          <a:lstStyle/>
          <a:p>
            <a:r>
              <a:rPr lang="en-US"/>
              <a:t>World Wide Technology ©</a:t>
            </a:r>
            <a:endParaRPr lang="en-US" dirty="0"/>
          </a:p>
        </p:txBody>
      </p:sp>
      <p:sp>
        <p:nvSpPr>
          <p:cNvPr id="6" name="Slide Number Placeholder 5">
            <a:extLst>
              <a:ext uri="{FF2B5EF4-FFF2-40B4-BE49-F238E27FC236}">
                <a16:creationId xmlns:a16="http://schemas.microsoft.com/office/drawing/2014/main" id="{64CE8051-69FB-854E-9C7A-A8C2F72854ED}"/>
              </a:ext>
            </a:extLst>
          </p:cNvPr>
          <p:cNvSpPr>
            <a:spLocks noGrp="1"/>
          </p:cNvSpPr>
          <p:nvPr>
            <p:ph type="sldNum" sz="quarter" idx="12"/>
          </p:nvPr>
        </p:nvSpPr>
        <p:spPr/>
        <p:txBody>
          <a:bodyPr/>
          <a:lstStyle/>
          <a:p>
            <a:fld id="{A44B02FA-DD2D-1844-AE35-8B2EAB0CF4EF}" type="slidenum">
              <a:rPr lang="en-US" smtClean="0"/>
              <a:pPr/>
              <a:t>6</a:t>
            </a:fld>
            <a:endParaRPr lang="en-US" dirty="0"/>
          </a:p>
        </p:txBody>
      </p:sp>
    </p:spTree>
    <p:extLst>
      <p:ext uri="{BB962C8B-B14F-4D97-AF65-F5344CB8AC3E}">
        <p14:creationId xmlns:p14="http://schemas.microsoft.com/office/powerpoint/2010/main" val="619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ker container run -v" descr="docker container run -v">
            <a:hlinkClick r:id="" action="ppaction://media"/>
            <a:extLst>
              <a:ext uri="{FF2B5EF4-FFF2-40B4-BE49-F238E27FC236}">
                <a16:creationId xmlns:a16="http://schemas.microsoft.com/office/drawing/2014/main" id="{118253A0-0F58-8346-9069-24EF3FD555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127" y="6350"/>
            <a:ext cx="11479746" cy="6851650"/>
          </a:xfrm>
          <a:prstGeom prst="rect">
            <a:avLst/>
          </a:prstGeom>
        </p:spPr>
      </p:pic>
    </p:spTree>
    <p:extLst>
      <p:ext uri="{BB962C8B-B14F-4D97-AF65-F5344CB8AC3E}">
        <p14:creationId xmlns:p14="http://schemas.microsoft.com/office/powerpoint/2010/main" val="42655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Docker Quick Hits</a:t>
            </a:r>
          </a:p>
        </p:txBody>
      </p:sp>
    </p:spTree>
    <p:extLst>
      <p:ext uri="{BB962C8B-B14F-4D97-AF65-F5344CB8AC3E}">
        <p14:creationId xmlns:p14="http://schemas.microsoft.com/office/powerpoint/2010/main" val="40740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Quick Hit Topics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Docker Exec</a:t>
            </a:r>
          </a:p>
          <a:p>
            <a:r>
              <a:rPr lang="en-US" dirty="0"/>
              <a:t>Docker Networks</a:t>
            </a:r>
          </a:p>
          <a:p>
            <a:r>
              <a:rPr lang="en-US" dirty="0"/>
              <a:t>Docker Compose</a:t>
            </a:r>
          </a:p>
          <a:p>
            <a:r>
              <a:rPr lang="en-US" dirty="0"/>
              <a:t>Cleaning Up</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62</a:t>
            </a:fld>
            <a:endParaRPr lang="en-US" dirty="0"/>
          </a:p>
        </p:txBody>
      </p:sp>
    </p:spTree>
    <p:extLst>
      <p:ext uri="{BB962C8B-B14F-4D97-AF65-F5344CB8AC3E}">
        <p14:creationId xmlns:p14="http://schemas.microsoft.com/office/powerpoint/2010/main" val="20017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Exec</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Run Container shell commands from the </a:t>
            </a:r>
            <a:r>
              <a:rPr lang="en-US" dirty="0">
                <a:solidFill>
                  <a:srgbClr val="FFFF00"/>
                </a:solidFill>
              </a:rPr>
              <a:t>Docker Host terminal</a:t>
            </a:r>
          </a:p>
          <a:p>
            <a:r>
              <a:rPr lang="en-US" dirty="0"/>
              <a:t>Allows interaction with Containers without first attaching</a:t>
            </a:r>
          </a:p>
          <a:p>
            <a:pPr marL="457200" lvl="1" indent="0">
              <a:buNone/>
            </a:pPr>
            <a:r>
              <a:rPr lang="en-US" sz="2800" b="1" i="1" dirty="0">
                <a:solidFill>
                  <a:srgbClr val="FFFF00"/>
                </a:solidFill>
              </a:rPr>
              <a:t>docker exec [FLAGS] </a:t>
            </a:r>
            <a:r>
              <a:rPr lang="en-US" sz="2800" b="1" i="1" dirty="0" err="1">
                <a:solidFill>
                  <a:srgbClr val="FFFF00"/>
                </a:solidFill>
              </a:rPr>
              <a:t>container_name</a:t>
            </a:r>
            <a:r>
              <a:rPr lang="en-US" sz="2800" b="1" i="1" dirty="0">
                <a:solidFill>
                  <a:srgbClr val="FFFF00"/>
                </a:solidFill>
              </a:rPr>
              <a:t> command</a:t>
            </a:r>
            <a:endParaRPr lang="en-US" sz="2800" dirty="0"/>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pwd</a:t>
            </a:r>
            <a:endParaRPr lang="en-US" sz="2800" b="1" i="1" dirty="0">
              <a:solidFill>
                <a:srgbClr val="FFFF00"/>
              </a:solidFill>
            </a:endParaRP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ls -la</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a:t>
            </a:r>
            <a:r>
              <a:rPr lang="en-US" sz="2800" b="1" i="1" dirty="0" err="1">
                <a:solidFill>
                  <a:srgbClr val="FFFF00"/>
                </a:solidFill>
              </a:rPr>
              <a:t>sh</a:t>
            </a:r>
            <a:r>
              <a:rPr lang="en-US" sz="2800" b="1" i="1" dirty="0">
                <a:solidFill>
                  <a:srgbClr val="FFFF00"/>
                </a:solidFill>
              </a:rPr>
              <a:t> -c "cat /</a:t>
            </a:r>
            <a:r>
              <a:rPr lang="en-US" sz="2800" b="1" i="1" dirty="0" err="1">
                <a:solidFill>
                  <a:srgbClr val="FFFF00"/>
                </a:solidFill>
              </a:rPr>
              <a:t>etc</a:t>
            </a:r>
            <a:r>
              <a:rPr lang="en-US" sz="2800" b="1" i="1" dirty="0">
                <a:solidFill>
                  <a:srgbClr val="FFFF00"/>
                </a:solidFill>
              </a:rPr>
              <a:t>/*-release"</a:t>
            </a:r>
          </a:p>
          <a:p>
            <a:pPr marL="914400" lvl="2" indent="0">
              <a:buNone/>
            </a:pPr>
            <a:r>
              <a:rPr lang="en-US" sz="2800" b="1" i="1" dirty="0">
                <a:solidFill>
                  <a:srgbClr val="FFFF00"/>
                </a:solidFill>
              </a:rPr>
              <a:t>docker exec -it </a:t>
            </a:r>
            <a:r>
              <a:rPr lang="en-US" sz="2800" b="1" i="1" dirty="0" err="1">
                <a:solidFill>
                  <a:srgbClr val="FFFF00"/>
                </a:solidFill>
              </a:rPr>
              <a:t>my_cont</a:t>
            </a:r>
            <a:r>
              <a:rPr lang="en-US" sz="2800" b="1" i="1" dirty="0">
                <a:solidFill>
                  <a:srgbClr val="FFFF00"/>
                </a:solidFill>
              </a:rPr>
              <a:t> python </a:t>
            </a:r>
            <a:r>
              <a:rPr lang="en-US" sz="2800" b="1" i="1" dirty="0" err="1">
                <a:solidFill>
                  <a:srgbClr val="FFFF00"/>
                </a:solidFill>
              </a:rPr>
              <a:t>my_script.py</a:t>
            </a:r>
            <a:endParaRPr lang="en-US" sz="2800" b="1" i="1" dirty="0">
              <a:solidFill>
                <a:srgbClr val="FFFF00"/>
              </a:solidFill>
            </a:endParaRPr>
          </a:p>
          <a:p>
            <a:pPr marL="457200" lvl="1" indent="0">
              <a:buNone/>
            </a:pPr>
            <a:endParaRPr lang="en-US" sz="2800" b="1" i="1" dirty="0">
              <a:solidFill>
                <a:srgbClr val="FFFF00"/>
              </a:solidFill>
            </a:endParaRPr>
          </a:p>
          <a:p>
            <a:pPr marL="457200" lvl="1" indent="0">
              <a:buNone/>
            </a:pP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63</a:t>
            </a:fld>
            <a:endParaRPr lang="en-US" dirty="0"/>
          </a:p>
        </p:txBody>
      </p:sp>
    </p:spTree>
    <p:extLst>
      <p:ext uri="{BB962C8B-B14F-4D97-AF65-F5344CB8AC3E}">
        <p14:creationId xmlns:p14="http://schemas.microsoft.com/office/powerpoint/2010/main" val="35331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ocker exec" descr="docker exec">
            <a:hlinkClick r:id="" action="ppaction://media"/>
            <a:extLst>
              <a:ext uri="{FF2B5EF4-FFF2-40B4-BE49-F238E27FC236}">
                <a16:creationId xmlns:a16="http://schemas.microsoft.com/office/drawing/2014/main" id="{69BFFC1B-75E5-FC4A-B434-395EEE1C0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8738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Networks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Enable communication between </a:t>
            </a:r>
            <a:r>
              <a:rPr lang="en-US" dirty="0">
                <a:solidFill>
                  <a:srgbClr val="FFFF00"/>
                </a:solidFill>
              </a:rPr>
              <a:t>multiple</a:t>
            </a:r>
            <a:r>
              <a:rPr lang="en-US" dirty="0"/>
              <a:t> Docker Containers</a:t>
            </a:r>
          </a:p>
          <a:p>
            <a:r>
              <a:rPr lang="en-US" dirty="0"/>
              <a:t>Isolate Docker </a:t>
            </a:r>
            <a:r>
              <a:rPr lang="en-US" dirty="0">
                <a:solidFill>
                  <a:srgbClr val="FFFF00"/>
                </a:solidFill>
              </a:rPr>
              <a:t>applications</a:t>
            </a:r>
            <a:r>
              <a:rPr lang="en-US" dirty="0"/>
              <a:t> to their own networks</a:t>
            </a:r>
          </a:p>
          <a:p>
            <a:r>
              <a:rPr lang="en-US" dirty="0"/>
              <a:t>Use </a:t>
            </a:r>
            <a:r>
              <a:rPr lang="en-US" dirty="0">
                <a:solidFill>
                  <a:srgbClr val="FFFF00"/>
                </a:solidFill>
              </a:rPr>
              <a:t>automatic DNS</a:t>
            </a:r>
            <a:r>
              <a:rPr lang="en-US" dirty="0"/>
              <a:t> to simplify Container connectivity</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65</a:t>
            </a:fld>
            <a:endParaRPr lang="en-US" dirty="0"/>
          </a:p>
        </p:txBody>
      </p:sp>
    </p:spTree>
    <p:extLst>
      <p:ext uri="{BB962C8B-B14F-4D97-AF65-F5344CB8AC3E}">
        <p14:creationId xmlns:p14="http://schemas.microsoft.com/office/powerpoint/2010/main" val="3685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Create a Docker Network and connect two Containers</a:t>
            </a: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bridge</a:t>
            </a:r>
          </a:p>
          <a:p>
            <a:pPr marL="457200" lvl="1" indent="0">
              <a:buNone/>
            </a:pPr>
            <a:r>
              <a:rPr lang="en-US" sz="2800" b="1" i="1" dirty="0">
                <a:solidFill>
                  <a:srgbClr val="FFFF00"/>
                </a:solidFill>
              </a:rPr>
              <a:t>docker network create --driver bridge </a:t>
            </a:r>
            <a:r>
              <a:rPr lang="en-US" sz="2800" b="1" i="1" dirty="0" err="1">
                <a:solidFill>
                  <a:srgbClr val="FF0000"/>
                </a:solidFill>
              </a:rPr>
              <a:t>my_net</a:t>
            </a:r>
            <a:endParaRPr lang="en-US" sz="2800" b="1" i="1" dirty="0">
              <a:solidFill>
                <a:srgbClr val="FF0000"/>
              </a:solidFill>
            </a:endParaRPr>
          </a:p>
          <a:p>
            <a:pPr marL="457200" lvl="1" indent="0">
              <a:buNone/>
            </a:pPr>
            <a:r>
              <a:rPr lang="en-US" sz="2800" b="1" i="1" dirty="0">
                <a:solidFill>
                  <a:srgbClr val="FFFF00"/>
                </a:solidFill>
              </a:rPr>
              <a:t>docker network list</a:t>
            </a:r>
            <a:endParaRPr lang="en-US" sz="2800" dirty="0"/>
          </a:p>
          <a:p>
            <a:pPr marL="457200" lvl="1" indent="0">
              <a:buNone/>
            </a:pPr>
            <a:r>
              <a:rPr lang="en-US" sz="2800" b="1" i="1" dirty="0">
                <a:solidFill>
                  <a:srgbClr val="FFFF00"/>
                </a:solidFill>
              </a:rPr>
              <a:t>docker network inspect </a:t>
            </a:r>
            <a:r>
              <a:rPr lang="en-US" sz="2800" b="1" i="1" dirty="0" err="1">
                <a:solidFill>
                  <a:srgbClr val="FF0000"/>
                </a:solidFill>
              </a:rPr>
              <a:t>my_net</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 </a:t>
            </a:r>
            <a:r>
              <a:rPr lang="en-US" sz="2800" b="1" i="1" dirty="0" err="1">
                <a:solidFill>
                  <a:srgbClr val="FF0000"/>
                </a:solidFill>
              </a:rPr>
              <a:t>my_net</a:t>
            </a:r>
            <a:r>
              <a:rPr lang="en-US" sz="2800" b="1" i="1" dirty="0">
                <a:solidFill>
                  <a:srgbClr val="FF0000"/>
                </a:solidFill>
              </a:rPr>
              <a:t> </a:t>
            </a:r>
            <a:r>
              <a:rPr lang="en-US" sz="2800" b="1" i="1" dirty="0">
                <a:solidFill>
                  <a:srgbClr val="FFFF00"/>
                </a:solidFill>
              </a:rPr>
              <a:t>--name </a:t>
            </a:r>
            <a:r>
              <a:rPr lang="en-US" sz="2800" b="1" i="1" dirty="0">
                <a:solidFill>
                  <a:srgbClr val="FF0000"/>
                </a:solidFill>
              </a:rPr>
              <a:t>my_cont1</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a:p>
            <a:pPr marL="457200" lvl="1" indent="0">
              <a:buNone/>
            </a:pPr>
            <a:r>
              <a:rPr lang="en-US" sz="2800" b="1" i="1" dirty="0">
                <a:solidFill>
                  <a:srgbClr val="FFFF00"/>
                </a:solidFill>
              </a:rPr>
              <a:t>docker container run -</a:t>
            </a:r>
            <a:r>
              <a:rPr lang="en-US" sz="2800" b="1" i="1" dirty="0" err="1">
                <a:solidFill>
                  <a:srgbClr val="FFFF00"/>
                </a:solidFill>
              </a:rPr>
              <a:t>itd</a:t>
            </a:r>
            <a:r>
              <a:rPr lang="en-US" sz="2800" b="1" i="1" dirty="0">
                <a:solidFill>
                  <a:srgbClr val="FFFF00"/>
                </a:solidFill>
              </a:rPr>
              <a:t> </a:t>
            </a:r>
            <a:r>
              <a:rPr lang="en-US" sz="2800" b="1" i="1" dirty="0">
                <a:solidFill>
                  <a:srgbClr val="FF0000"/>
                </a:solidFill>
              </a:rPr>
              <a:t>--network </a:t>
            </a:r>
            <a:r>
              <a:rPr lang="en-US" sz="2800" b="1" i="1" dirty="0" err="1">
                <a:solidFill>
                  <a:srgbClr val="FF0000"/>
                </a:solidFill>
              </a:rPr>
              <a:t>my_net</a:t>
            </a:r>
            <a:r>
              <a:rPr lang="en-US" sz="2800" b="1" i="1" dirty="0">
                <a:solidFill>
                  <a:srgbClr val="FFFF00"/>
                </a:solidFill>
              </a:rPr>
              <a:t> --name </a:t>
            </a:r>
            <a:r>
              <a:rPr lang="en-US" sz="2800" b="1" i="1" dirty="0">
                <a:solidFill>
                  <a:srgbClr val="FF0000"/>
                </a:solidFill>
              </a:rPr>
              <a:t>my_cont2</a:t>
            </a:r>
            <a:r>
              <a:rPr lang="en-US" sz="2800" b="1" i="1" dirty="0">
                <a:solidFill>
                  <a:srgbClr val="FFFF00"/>
                </a:solidFill>
              </a:rPr>
              <a:t> </a:t>
            </a:r>
            <a:r>
              <a:rPr lang="en-US" sz="2800" b="1" i="1" dirty="0" err="1">
                <a:solidFill>
                  <a:srgbClr val="FFFF00"/>
                </a:solidFill>
              </a:rPr>
              <a:t>my_image</a:t>
            </a:r>
            <a:endParaRPr lang="en-US" sz="2800" b="1" i="1"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66</a:t>
            </a:fld>
            <a:endParaRPr lang="en-US" dirty="0"/>
          </a:p>
        </p:txBody>
      </p:sp>
    </p:spTree>
    <p:extLst>
      <p:ext uri="{BB962C8B-B14F-4D97-AF65-F5344CB8AC3E}">
        <p14:creationId xmlns:p14="http://schemas.microsoft.com/office/powerpoint/2010/main" val="2428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Deploy a Docker Network</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1353800" cy="4783520"/>
          </a:xfrm>
        </p:spPr>
        <p:txBody>
          <a:bodyPr>
            <a:normAutofit/>
          </a:bodyPr>
          <a:lstStyle/>
          <a:p>
            <a:r>
              <a:rPr lang="en-US" dirty="0"/>
              <a:t>Validate Docker Network connectivity</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docker exec -it  my_cont1 ifconfig eth0</a:t>
            </a:r>
          </a:p>
          <a:p>
            <a:pPr marL="457200" lvl="1" indent="0">
              <a:buNone/>
            </a:pPr>
            <a:r>
              <a:rPr lang="en-US" sz="2800" b="1" i="1" dirty="0">
                <a:solidFill>
                  <a:srgbClr val="FFFF00"/>
                </a:solidFill>
              </a:rPr>
              <a:t>docker exec -it  my_cont2 ifconfig eth0</a:t>
            </a:r>
          </a:p>
          <a:p>
            <a:pPr marL="457200" lvl="1" indent="0">
              <a:buNone/>
            </a:pPr>
            <a:r>
              <a:rPr lang="en-US" sz="2800" b="1" i="1" dirty="0">
                <a:solidFill>
                  <a:srgbClr val="FFFF00"/>
                </a:solidFill>
              </a:rPr>
              <a:t>docker exec -it  my_cont1 ping -c 4 my_cont2</a:t>
            </a:r>
          </a:p>
          <a:p>
            <a:pPr marL="457200" lvl="1" indent="0">
              <a:buNone/>
            </a:pPr>
            <a:r>
              <a:rPr lang="en-US" sz="2800" b="1" i="1" dirty="0">
                <a:solidFill>
                  <a:srgbClr val="FFFF00"/>
                </a:solidFill>
              </a:rPr>
              <a:t>docker exec -it  my_cont2 ping -c 4 my_cont1</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67</a:t>
            </a:fld>
            <a:endParaRPr lang="en-US" dirty="0"/>
          </a:p>
        </p:txBody>
      </p:sp>
    </p:spTree>
    <p:extLst>
      <p:ext uri="{BB962C8B-B14F-4D97-AF65-F5344CB8AC3E}">
        <p14:creationId xmlns:p14="http://schemas.microsoft.com/office/powerpoint/2010/main" val="39238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network" descr="docker network">
            <a:hlinkClick r:id="" action="ppaction://media"/>
            <a:extLst>
              <a:ext uri="{FF2B5EF4-FFF2-40B4-BE49-F238E27FC236}">
                <a16:creationId xmlns:a16="http://schemas.microsoft.com/office/drawing/2014/main" id="{20396ED7-D5CD-514B-B3D1-6FD264FE72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25932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199" y="1825625"/>
            <a:ext cx="10904621" cy="4351338"/>
          </a:xfrm>
        </p:spPr>
        <p:txBody>
          <a:bodyPr/>
          <a:lstStyle/>
          <a:p>
            <a:r>
              <a:rPr lang="en-US" dirty="0"/>
              <a:t>Tool for building and running </a:t>
            </a:r>
            <a:r>
              <a:rPr lang="en-US" dirty="0">
                <a:solidFill>
                  <a:srgbClr val="FFFF00"/>
                </a:solidFill>
              </a:rPr>
              <a:t>multi-container</a:t>
            </a:r>
            <a:r>
              <a:rPr lang="en-US" dirty="0"/>
              <a:t> Docker </a:t>
            </a:r>
            <a:r>
              <a:rPr lang="en-US" dirty="0">
                <a:solidFill>
                  <a:srgbClr val="FFFF00"/>
                </a:solidFill>
              </a:rPr>
              <a:t>applications</a:t>
            </a:r>
          </a:p>
          <a:p>
            <a:r>
              <a:rPr lang="en-US" dirty="0"/>
              <a:t>Simple orchestration tool for Docker with </a:t>
            </a:r>
            <a:r>
              <a:rPr lang="en-US" dirty="0">
                <a:solidFill>
                  <a:srgbClr val="FFFF00"/>
                </a:solidFill>
              </a:rPr>
              <a:t>YAML</a:t>
            </a:r>
            <a:r>
              <a:rPr lang="en-US" dirty="0"/>
              <a:t> instructions</a:t>
            </a:r>
          </a:p>
          <a:p>
            <a:r>
              <a:rPr lang="en-US" dirty="0"/>
              <a:t>Single command to build/deploy or destroy multi-container applications</a:t>
            </a:r>
          </a:p>
          <a:p>
            <a:r>
              <a:rPr lang="en-US" dirty="0"/>
              <a:t>Frequently used with CI/CD pipelines</a:t>
            </a:r>
          </a:p>
          <a:p>
            <a:pPr lvl="1"/>
            <a:r>
              <a:rPr lang="en-US" dirty="0"/>
              <a:t>Deploy pre-configured test environments</a:t>
            </a:r>
          </a:p>
          <a:p>
            <a:pPr lvl="1"/>
            <a:r>
              <a:rPr lang="en-US" dirty="0"/>
              <a:t>Run tests</a:t>
            </a:r>
          </a:p>
          <a:p>
            <a:pPr lvl="1"/>
            <a:r>
              <a:rPr lang="en-US" dirty="0"/>
              <a:t>Destroy test environments</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69</a:t>
            </a:fld>
            <a:endParaRPr lang="en-US" dirty="0"/>
          </a:p>
        </p:txBody>
      </p:sp>
    </p:spTree>
    <p:extLst>
      <p:ext uri="{BB962C8B-B14F-4D97-AF65-F5344CB8AC3E}">
        <p14:creationId xmlns:p14="http://schemas.microsoft.com/office/powerpoint/2010/main" val="24055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D4-80F1-4846-BA92-900094AD8002}"/>
              </a:ext>
            </a:extLst>
          </p:cNvPr>
          <p:cNvSpPr>
            <a:spLocks noGrp="1"/>
          </p:cNvSpPr>
          <p:nvPr>
            <p:ph type="title"/>
          </p:nvPr>
        </p:nvSpPr>
        <p:spPr/>
        <p:txBody>
          <a:bodyPr/>
          <a:lstStyle/>
          <a:p>
            <a:r>
              <a:rPr lang="en-US" dirty="0"/>
              <a:t>Comparing Virtual Machines and Containers</a:t>
            </a:r>
          </a:p>
        </p:txBody>
      </p:sp>
      <p:sp>
        <p:nvSpPr>
          <p:cNvPr id="5" name="Content Placeholder 2">
            <a:extLst>
              <a:ext uri="{FF2B5EF4-FFF2-40B4-BE49-F238E27FC236}">
                <a16:creationId xmlns:a16="http://schemas.microsoft.com/office/drawing/2014/main" id="{8E7C7185-B68A-4548-A668-68CE9EF73BB5}"/>
              </a:ext>
            </a:extLst>
          </p:cNvPr>
          <p:cNvSpPr txBox="1">
            <a:spLocks/>
          </p:cNvSpPr>
          <p:nvPr/>
        </p:nvSpPr>
        <p:spPr>
          <a:xfrm>
            <a:off x="392455" y="1504944"/>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Virtual Machines ≈ Houses</a:t>
            </a:r>
          </a:p>
        </p:txBody>
      </p:sp>
      <p:sp>
        <p:nvSpPr>
          <p:cNvPr id="6" name="Content Placeholder 2">
            <a:extLst>
              <a:ext uri="{FF2B5EF4-FFF2-40B4-BE49-F238E27FC236}">
                <a16:creationId xmlns:a16="http://schemas.microsoft.com/office/drawing/2014/main" id="{24BBE0C3-D803-E649-962D-9403B92FF06F}"/>
              </a:ext>
            </a:extLst>
          </p:cNvPr>
          <p:cNvSpPr txBox="1">
            <a:spLocks/>
          </p:cNvSpPr>
          <p:nvPr/>
        </p:nvSpPr>
        <p:spPr>
          <a:xfrm>
            <a:off x="6591302" y="1504943"/>
            <a:ext cx="520824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Containers ≈ Apartments</a:t>
            </a:r>
          </a:p>
        </p:txBody>
      </p:sp>
      <p:pic>
        <p:nvPicPr>
          <p:cNvPr id="10" name="Picture 9" descr="A close up of a building&#10;&#10;Description automatically generated">
            <a:extLst>
              <a:ext uri="{FF2B5EF4-FFF2-40B4-BE49-F238E27FC236}">
                <a16:creationId xmlns:a16="http://schemas.microsoft.com/office/drawing/2014/main" id="{F215BF89-70CD-8A4A-89ED-B1D11806C7EE}"/>
              </a:ext>
            </a:extLst>
          </p:cNvPr>
          <p:cNvPicPr>
            <a:picLocks noChangeAspect="1"/>
          </p:cNvPicPr>
          <p:nvPr/>
        </p:nvPicPr>
        <p:blipFill>
          <a:blip r:embed="rId3"/>
          <a:stretch>
            <a:fillRect/>
          </a:stretch>
        </p:blipFill>
        <p:spPr>
          <a:xfrm>
            <a:off x="8267270" y="2014310"/>
            <a:ext cx="1856308" cy="1967817"/>
          </a:xfrm>
          <a:prstGeom prst="rect">
            <a:avLst/>
          </a:prstGeom>
        </p:spPr>
      </p:pic>
      <p:pic>
        <p:nvPicPr>
          <p:cNvPr id="18" name="Picture 17" descr="A picture containing sitting, table, wooden, clock&#10;&#10;Description automatically generated">
            <a:extLst>
              <a:ext uri="{FF2B5EF4-FFF2-40B4-BE49-F238E27FC236}">
                <a16:creationId xmlns:a16="http://schemas.microsoft.com/office/drawing/2014/main" id="{AEE85A69-302A-B044-A972-A4E38A7B8FEE}"/>
              </a:ext>
            </a:extLst>
          </p:cNvPr>
          <p:cNvPicPr>
            <a:picLocks noChangeAspect="1"/>
          </p:cNvPicPr>
          <p:nvPr/>
        </p:nvPicPr>
        <p:blipFill>
          <a:blip r:embed="rId4"/>
          <a:stretch>
            <a:fillRect/>
          </a:stretch>
        </p:blipFill>
        <p:spPr>
          <a:xfrm>
            <a:off x="253377" y="2204127"/>
            <a:ext cx="5486400" cy="1778000"/>
          </a:xfrm>
          <a:prstGeom prst="rect">
            <a:avLst/>
          </a:prstGeom>
        </p:spPr>
      </p:pic>
      <p:sp>
        <p:nvSpPr>
          <p:cNvPr id="19" name="Content Placeholder 2">
            <a:extLst>
              <a:ext uri="{FF2B5EF4-FFF2-40B4-BE49-F238E27FC236}">
                <a16:creationId xmlns:a16="http://schemas.microsoft.com/office/drawing/2014/main" id="{50EC9849-F241-664B-B3D8-A17D7EE0537D}"/>
              </a:ext>
            </a:extLst>
          </p:cNvPr>
          <p:cNvSpPr txBox="1">
            <a:spLocks/>
          </p:cNvSpPr>
          <p:nvPr/>
        </p:nvSpPr>
        <p:spPr>
          <a:xfrm>
            <a:off x="253377" y="4067851"/>
            <a:ext cx="5625477"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Fully self-contained</a:t>
            </a:r>
          </a:p>
          <a:p>
            <a:r>
              <a:rPr lang="en-US" dirty="0"/>
              <a:t>Safeguarded from unwanted guests</a:t>
            </a:r>
          </a:p>
          <a:p>
            <a:r>
              <a:rPr lang="en-US" dirty="0"/>
              <a:t>Dedicated utilities</a:t>
            </a:r>
          </a:p>
          <a:p>
            <a:r>
              <a:rPr lang="en-US" dirty="0"/>
              <a:t>Dedicated rooms – kitchen, dining room, family room, living room, etc.</a:t>
            </a:r>
          </a:p>
        </p:txBody>
      </p:sp>
      <p:sp>
        <p:nvSpPr>
          <p:cNvPr id="20" name="Content Placeholder 2">
            <a:extLst>
              <a:ext uri="{FF2B5EF4-FFF2-40B4-BE49-F238E27FC236}">
                <a16:creationId xmlns:a16="http://schemas.microsoft.com/office/drawing/2014/main" id="{451194CE-7B1B-2045-B8F9-382532E1DEEB}"/>
              </a:ext>
            </a:extLst>
          </p:cNvPr>
          <p:cNvSpPr txBox="1">
            <a:spLocks/>
          </p:cNvSpPr>
          <p:nvPr/>
        </p:nvSpPr>
        <p:spPr>
          <a:xfrm>
            <a:off x="6313148" y="4059008"/>
            <a:ext cx="5625475" cy="236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Isolated living spaces</a:t>
            </a:r>
          </a:p>
          <a:p>
            <a:r>
              <a:rPr lang="en-US" dirty="0"/>
              <a:t>Safeguarded from unwanted guests</a:t>
            </a:r>
          </a:p>
          <a:p>
            <a:r>
              <a:rPr lang="en-US" dirty="0"/>
              <a:t>Shared utilities</a:t>
            </a:r>
          </a:p>
          <a:p>
            <a:r>
              <a:rPr lang="en-US" dirty="0"/>
              <a:t>Shared rooms – kitchen/dining room, family/living room etc.)</a:t>
            </a:r>
          </a:p>
        </p:txBody>
      </p:sp>
      <p:sp>
        <p:nvSpPr>
          <p:cNvPr id="3" name="Date Placeholder 2">
            <a:extLst>
              <a:ext uri="{FF2B5EF4-FFF2-40B4-BE49-F238E27FC236}">
                <a16:creationId xmlns:a16="http://schemas.microsoft.com/office/drawing/2014/main" id="{27AD0790-2BCC-F344-9FE2-AECE8DE0C4AD}"/>
              </a:ext>
            </a:extLst>
          </p:cNvPr>
          <p:cNvSpPr>
            <a:spLocks noGrp="1"/>
          </p:cNvSpPr>
          <p:nvPr>
            <p:ph type="dt" sz="half" idx="10"/>
          </p:nvPr>
        </p:nvSpPr>
        <p:spPr/>
        <p:txBody>
          <a:bodyPr/>
          <a:lstStyle/>
          <a:p>
            <a:r>
              <a:rPr lang="en-US"/>
              <a:t>World Wide Technology ©</a:t>
            </a:r>
            <a:endParaRPr lang="en-US" dirty="0"/>
          </a:p>
        </p:txBody>
      </p:sp>
      <p:sp>
        <p:nvSpPr>
          <p:cNvPr id="4" name="Slide Number Placeholder 3">
            <a:extLst>
              <a:ext uri="{FF2B5EF4-FFF2-40B4-BE49-F238E27FC236}">
                <a16:creationId xmlns:a16="http://schemas.microsoft.com/office/drawing/2014/main" id="{31D67BFD-AFDA-6D45-8A3A-556433E1F75D}"/>
              </a:ext>
            </a:extLst>
          </p:cNvPr>
          <p:cNvSpPr>
            <a:spLocks noGrp="1"/>
          </p:cNvSpPr>
          <p:nvPr>
            <p:ph type="sldNum" sz="quarter" idx="12"/>
          </p:nvPr>
        </p:nvSpPr>
        <p:spPr/>
        <p:txBody>
          <a:bodyPr/>
          <a:lstStyle/>
          <a:p>
            <a:fld id="{A44B02FA-DD2D-1844-AE35-8B2EAB0CF4EF}" type="slidenum">
              <a:rPr lang="en-US" smtClean="0"/>
              <a:pPr/>
              <a:t>7</a:t>
            </a:fld>
            <a:endParaRPr lang="en-US" dirty="0"/>
          </a:p>
        </p:txBody>
      </p:sp>
      <p:sp>
        <p:nvSpPr>
          <p:cNvPr id="11" name="Rectangle 10">
            <a:extLst>
              <a:ext uri="{FF2B5EF4-FFF2-40B4-BE49-F238E27FC236}">
                <a16:creationId xmlns:a16="http://schemas.microsoft.com/office/drawing/2014/main" id="{ED85E4D3-6982-7B4D-B8B4-E925DEF63B78}"/>
              </a:ext>
            </a:extLst>
          </p:cNvPr>
          <p:cNvSpPr/>
          <p:nvPr/>
        </p:nvSpPr>
        <p:spPr>
          <a:xfrm>
            <a:off x="1022993" y="2127902"/>
            <a:ext cx="10195287" cy="17825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rPr>
              <a:t>If all you need is an apartment,</a:t>
            </a:r>
          </a:p>
          <a:p>
            <a:pPr algn="ctr"/>
            <a:r>
              <a:rPr lang="en-US" sz="5400" dirty="0">
                <a:solidFill>
                  <a:srgbClr val="FFFF00"/>
                </a:solidFill>
              </a:rPr>
              <a:t>why buy a house?</a:t>
            </a:r>
          </a:p>
        </p:txBody>
      </p:sp>
    </p:spTree>
    <p:extLst>
      <p:ext uri="{BB962C8B-B14F-4D97-AF65-F5344CB8AC3E}">
        <p14:creationId xmlns:p14="http://schemas.microsoft.com/office/powerpoint/2010/main" val="29246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dissolv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dissolv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dissolv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dissolv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dissolve">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dissolv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dissolve">
                                      <p:cBhvr>
                                        <p:cTn id="55" dur="500"/>
                                        <p:tgtEl>
                                          <p:spTgt spid="2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dissolve">
                                      <p:cBhvr>
                                        <p:cTn id="60" dur="500"/>
                                        <p:tgtEl>
                                          <p:spTgt spid="2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build="p"/>
      <p:bldP spid="20" grpId="0" build="p"/>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EC36ED8B-1033-8746-93E4-2F4121637950}"/>
              </a:ext>
            </a:extLst>
          </p:cNvPr>
          <p:cNvPicPr>
            <a:picLocks noChangeAspect="1"/>
          </p:cNvPicPr>
          <p:nvPr/>
        </p:nvPicPr>
        <p:blipFill>
          <a:blip r:embed="rId3"/>
          <a:stretch>
            <a:fillRect/>
          </a:stretch>
        </p:blipFill>
        <p:spPr>
          <a:xfrm>
            <a:off x="838201" y="1891730"/>
            <a:ext cx="5130800" cy="4394200"/>
          </a:xfrm>
          <a:prstGeom prst="rect">
            <a:avLst/>
          </a:prstGeom>
        </p:spPr>
      </p:pic>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Example </a:t>
            </a:r>
            <a:r>
              <a:rPr lang="en-US" dirty="0">
                <a:solidFill>
                  <a:srgbClr val="FFFF00"/>
                </a:solidFill>
              </a:rPr>
              <a:t>docker-</a:t>
            </a:r>
            <a:r>
              <a:rPr lang="en-US" dirty="0" err="1">
                <a:solidFill>
                  <a:srgbClr val="FFFF00"/>
                </a:solidFill>
              </a:rPr>
              <a:t>compose.yml</a:t>
            </a:r>
            <a:endParaRPr lang="en-US" dirty="0">
              <a:solidFill>
                <a:srgbClr val="FFFF00"/>
              </a:solidFill>
            </a:endParaRP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70</a:t>
            </a:fld>
            <a:endParaRPr lang="en-US" dirty="0"/>
          </a:p>
        </p:txBody>
      </p:sp>
      <p:pic>
        <p:nvPicPr>
          <p:cNvPr id="17" name="Picture 16" descr="A close up of text on a screen&#10;&#10;Description automatically generated">
            <a:extLst>
              <a:ext uri="{FF2B5EF4-FFF2-40B4-BE49-F238E27FC236}">
                <a16:creationId xmlns:a16="http://schemas.microsoft.com/office/drawing/2014/main" id="{007DEC66-11ED-7741-ADAC-AAADC4D1AE08}"/>
              </a:ext>
            </a:extLst>
          </p:cNvPr>
          <p:cNvPicPr>
            <a:picLocks noChangeAspect="1"/>
          </p:cNvPicPr>
          <p:nvPr/>
        </p:nvPicPr>
        <p:blipFill>
          <a:blip r:embed="rId4"/>
          <a:stretch>
            <a:fillRect/>
          </a:stretch>
        </p:blipFill>
        <p:spPr>
          <a:xfrm>
            <a:off x="6223000" y="1891730"/>
            <a:ext cx="5130800" cy="4406900"/>
          </a:xfrm>
          <a:prstGeom prst="rect">
            <a:avLst/>
          </a:prstGeom>
        </p:spPr>
      </p:pic>
      <p:sp>
        <p:nvSpPr>
          <p:cNvPr id="19" name="Rectangle 18">
            <a:extLst>
              <a:ext uri="{FF2B5EF4-FFF2-40B4-BE49-F238E27FC236}">
                <a16:creationId xmlns:a16="http://schemas.microsoft.com/office/drawing/2014/main" id="{B447975F-C554-EC41-8015-1A8E6AFDC208}"/>
              </a:ext>
            </a:extLst>
          </p:cNvPr>
          <p:cNvSpPr/>
          <p:nvPr/>
        </p:nvSpPr>
        <p:spPr>
          <a:xfrm>
            <a:off x="1544013" y="2198495"/>
            <a:ext cx="1024089" cy="24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E7DDC2-48C4-A140-867F-811514D62B70}"/>
              </a:ext>
            </a:extLst>
          </p:cNvPr>
          <p:cNvSpPr/>
          <p:nvPr/>
        </p:nvSpPr>
        <p:spPr>
          <a:xfrm>
            <a:off x="1544013" y="2484629"/>
            <a:ext cx="2725983"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59F715B-C1DD-CE44-A37A-8A70FF41BC9D}"/>
              </a:ext>
            </a:extLst>
          </p:cNvPr>
          <p:cNvSpPr/>
          <p:nvPr/>
        </p:nvSpPr>
        <p:spPr>
          <a:xfrm>
            <a:off x="1544013" y="4405765"/>
            <a:ext cx="2725983" cy="183964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97B036F-CE39-2742-98D7-43469E3F8414}"/>
              </a:ext>
            </a:extLst>
          </p:cNvPr>
          <p:cNvSpPr/>
          <p:nvPr/>
        </p:nvSpPr>
        <p:spPr>
          <a:xfrm>
            <a:off x="6943822" y="1937218"/>
            <a:ext cx="3041842" cy="188016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B5155AC-4D25-2A45-AE8C-7BDCCB5F656B}"/>
              </a:ext>
            </a:extLst>
          </p:cNvPr>
          <p:cNvSpPr/>
          <p:nvPr/>
        </p:nvSpPr>
        <p:spPr>
          <a:xfrm>
            <a:off x="6943822" y="3862871"/>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464721B-C562-4D45-B5DF-09A550E109DD}"/>
              </a:ext>
            </a:extLst>
          </p:cNvPr>
          <p:cNvSpPr/>
          <p:nvPr/>
        </p:nvSpPr>
        <p:spPr>
          <a:xfrm>
            <a:off x="6940358" y="4951425"/>
            <a:ext cx="3041842" cy="104644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a:extLst>
              <a:ext uri="{FF2B5EF4-FFF2-40B4-BE49-F238E27FC236}">
                <a16:creationId xmlns:a16="http://schemas.microsoft.com/office/drawing/2014/main" id="{D25163CA-D184-5D42-9D31-0CF411B17986}"/>
              </a:ext>
            </a:extLst>
          </p:cNvPr>
          <p:cNvSpPr txBox="1">
            <a:spLocks/>
          </p:cNvSpPr>
          <p:nvPr/>
        </p:nvSpPr>
        <p:spPr>
          <a:xfrm>
            <a:off x="1243812" y="1337111"/>
            <a:ext cx="9692896" cy="6134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Deploys 3 x </a:t>
            </a:r>
            <a:r>
              <a:rPr lang="en-US" dirty="0">
                <a:solidFill>
                  <a:srgbClr val="00B050"/>
                </a:solidFill>
              </a:rPr>
              <a:t>web servers</a:t>
            </a:r>
            <a:r>
              <a:rPr lang="en-US" dirty="0"/>
              <a:t> and 2 x </a:t>
            </a:r>
            <a:r>
              <a:rPr lang="en-US" dirty="0">
                <a:solidFill>
                  <a:srgbClr val="7030A0"/>
                </a:solidFill>
              </a:rPr>
              <a:t>database servers </a:t>
            </a:r>
            <a:r>
              <a:rPr lang="en-US" dirty="0"/>
              <a:t>with one command</a:t>
            </a:r>
          </a:p>
        </p:txBody>
      </p:sp>
    </p:spTree>
    <p:extLst>
      <p:ext uri="{BB962C8B-B14F-4D97-AF65-F5344CB8AC3E}">
        <p14:creationId xmlns:p14="http://schemas.microsoft.com/office/powerpoint/2010/main" val="3064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par>
                          <p:cTn id="26" fill="hold">
                            <p:stCondLst>
                              <p:cond delay="500"/>
                            </p:stCondLst>
                            <p:childTnLst>
                              <p:par>
                                <p:cTn id="27" presetID="9" presetClass="entr" presetSubtype="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1500"/>
                            </p:stCondLst>
                            <p:childTnLst>
                              <p:par>
                                <p:cTn id="31" presetID="9" presetClass="entr" presetSubtype="0" fill="hold" grpId="0" nodeType="after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par>
                          <p:cTn id="39" fill="hold">
                            <p:stCondLst>
                              <p:cond delay="500"/>
                            </p:stCondLst>
                            <p:childTnLst>
                              <p:par>
                                <p:cTn id="40" presetID="9" presetClass="entr" presetSubtype="0" fill="hold" grpId="0" nodeType="after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p:txBody>
          <a:bodyPr/>
          <a:lstStyle/>
          <a:p>
            <a:r>
              <a:rPr lang="en-US" dirty="0"/>
              <a:t>Use Docker Compose to </a:t>
            </a:r>
            <a:r>
              <a:rPr lang="en-US" dirty="0">
                <a:solidFill>
                  <a:srgbClr val="00B050"/>
                </a:solidFill>
              </a:rPr>
              <a:t>create/deploy</a:t>
            </a:r>
            <a:r>
              <a:rPr lang="en-US" dirty="0"/>
              <a:t> and </a:t>
            </a:r>
            <a:r>
              <a:rPr lang="en-US" dirty="0">
                <a:solidFill>
                  <a:srgbClr val="7030A0"/>
                </a:solidFill>
              </a:rPr>
              <a:t>verify</a:t>
            </a:r>
            <a:r>
              <a:rPr lang="en-US" dirty="0"/>
              <a:t> a five Container app</a:t>
            </a:r>
          </a:p>
          <a:p>
            <a:pPr marL="457200" lvl="1" indent="0">
              <a:buNone/>
            </a:pPr>
            <a:r>
              <a:rPr lang="en-US" sz="2800" b="1" i="1" dirty="0">
                <a:solidFill>
                  <a:srgbClr val="FFFF00"/>
                </a:solidFill>
              </a:rPr>
              <a:t>docker container ls -a</a:t>
            </a:r>
          </a:p>
          <a:p>
            <a:pPr marL="457200" lvl="1" indent="0">
              <a:buNone/>
            </a:pPr>
            <a:r>
              <a:rPr lang="en-US" sz="2800" b="1" i="1" dirty="0">
                <a:solidFill>
                  <a:srgbClr val="00B050"/>
                </a:solidFill>
              </a:rPr>
              <a:t>docker-compose up -d</a:t>
            </a:r>
          </a:p>
          <a:p>
            <a:pPr marL="457200" lvl="1" indent="0">
              <a:buNone/>
            </a:pPr>
            <a:r>
              <a:rPr lang="en-US" sz="2800" b="1" i="1" dirty="0">
                <a:solidFill>
                  <a:srgbClr val="FFFF00"/>
                </a:solidFill>
              </a:rPr>
              <a:t>docker container ls -a</a:t>
            </a:r>
          </a:p>
          <a:p>
            <a:pPr marL="457200" lvl="1" indent="0">
              <a:buNone/>
            </a:pPr>
            <a:r>
              <a:rPr lang="en-US" sz="2800" b="1" i="1" dirty="0">
                <a:solidFill>
                  <a:srgbClr val="FFFF00"/>
                </a:solidFill>
              </a:rPr>
              <a:t>curl http://localhost:5001</a:t>
            </a:r>
          </a:p>
          <a:p>
            <a:pPr marL="457200" lvl="1" indent="0">
              <a:buNone/>
            </a:pPr>
            <a:r>
              <a:rPr lang="en-US" sz="2800" b="1" i="1" dirty="0">
                <a:solidFill>
                  <a:srgbClr val="FFFF00"/>
                </a:solidFill>
              </a:rPr>
              <a:t>curl http://localhost:5002</a:t>
            </a:r>
          </a:p>
          <a:p>
            <a:pPr marL="457200" lvl="1" indent="0">
              <a:buNone/>
            </a:pPr>
            <a:r>
              <a:rPr lang="en-US" sz="2800" b="1" i="1" dirty="0">
                <a:solidFill>
                  <a:srgbClr val="FFFF00"/>
                </a:solidFill>
              </a:rPr>
              <a:t>curl http://localhost:5003</a:t>
            </a:r>
          </a:p>
          <a:p>
            <a:pPr marL="457200" lvl="1" indent="0">
              <a:buNone/>
            </a:pPr>
            <a:r>
              <a:rPr lang="en-US" sz="2800" b="1" i="1" dirty="0">
                <a:solidFill>
                  <a:srgbClr val="7030A0"/>
                </a:solidFill>
              </a:rPr>
              <a:t>docker-compose down</a:t>
            </a:r>
          </a:p>
          <a:p>
            <a:pPr marL="457200" lvl="1" indent="0">
              <a:buNone/>
            </a:pPr>
            <a:r>
              <a:rPr lang="en-US" sz="2800" b="1" i="1" dirty="0">
                <a:solidFill>
                  <a:srgbClr val="FFFF00"/>
                </a:solidFill>
              </a:rPr>
              <a:t>docker container ls -a</a:t>
            </a:r>
            <a:endParaRPr lang="en-US" sz="2800"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71</a:t>
            </a:fld>
            <a:endParaRPr lang="en-US" dirty="0"/>
          </a:p>
        </p:txBody>
      </p:sp>
    </p:spTree>
    <p:extLst>
      <p:ext uri="{BB962C8B-B14F-4D97-AF65-F5344CB8AC3E}">
        <p14:creationId xmlns:p14="http://schemas.microsoft.com/office/powerpoint/2010/main" val="15030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compose" descr="docker-compose">
            <a:hlinkClick r:id="" action="ppaction://media"/>
            <a:extLst>
              <a:ext uri="{FF2B5EF4-FFF2-40B4-BE49-F238E27FC236}">
                <a16:creationId xmlns:a16="http://schemas.microsoft.com/office/drawing/2014/main" id="{DEAF1570-4783-8242-95CA-54E88BC95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38" y="1588"/>
            <a:ext cx="11487724" cy="6856412"/>
          </a:xfrm>
          <a:prstGeom prst="rect">
            <a:avLst/>
          </a:prstGeom>
        </p:spPr>
      </p:pic>
    </p:spTree>
    <p:extLst>
      <p:ext uri="{BB962C8B-B14F-4D97-AF65-F5344CB8AC3E}">
        <p14:creationId xmlns:p14="http://schemas.microsoft.com/office/powerpoint/2010/main" val="37732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61B5-F989-1B42-A9E6-11CEA715CBCF}"/>
              </a:ext>
            </a:extLst>
          </p:cNvPr>
          <p:cNvSpPr>
            <a:spLocks noGrp="1"/>
          </p:cNvSpPr>
          <p:nvPr>
            <p:ph type="title"/>
          </p:nvPr>
        </p:nvSpPr>
        <p:spPr/>
        <p:txBody>
          <a:bodyPr/>
          <a:lstStyle/>
          <a:p>
            <a:r>
              <a:rPr lang="en-US" dirty="0"/>
              <a:t>Cleaning Up</a:t>
            </a:r>
          </a:p>
        </p:txBody>
      </p:sp>
      <p:sp>
        <p:nvSpPr>
          <p:cNvPr id="3" name="Content Placeholder 2">
            <a:extLst>
              <a:ext uri="{FF2B5EF4-FFF2-40B4-BE49-F238E27FC236}">
                <a16:creationId xmlns:a16="http://schemas.microsoft.com/office/drawing/2014/main" id="{DBC3E629-5E5A-A241-BF15-ED951123C708}"/>
              </a:ext>
            </a:extLst>
          </p:cNvPr>
          <p:cNvSpPr>
            <a:spLocks noGrp="1"/>
          </p:cNvSpPr>
          <p:nvPr>
            <p:ph idx="1"/>
          </p:nvPr>
        </p:nvSpPr>
        <p:spPr/>
        <p:txBody>
          <a:bodyPr/>
          <a:lstStyle/>
          <a:p>
            <a:pPr lvl="1"/>
            <a:endParaRPr lang="en-US" dirty="0"/>
          </a:p>
        </p:txBody>
      </p:sp>
      <p:sp>
        <p:nvSpPr>
          <p:cNvPr id="4" name="Date Placeholder 3">
            <a:extLst>
              <a:ext uri="{FF2B5EF4-FFF2-40B4-BE49-F238E27FC236}">
                <a16:creationId xmlns:a16="http://schemas.microsoft.com/office/drawing/2014/main" id="{DF7B6D93-0D34-764F-BA13-54BACE11E271}"/>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522B27-1E0E-0342-B7E3-F19EF286A62D}"/>
              </a:ext>
            </a:extLst>
          </p:cNvPr>
          <p:cNvSpPr>
            <a:spLocks noGrp="1"/>
          </p:cNvSpPr>
          <p:nvPr>
            <p:ph type="sldNum" sz="quarter" idx="12"/>
          </p:nvPr>
        </p:nvSpPr>
        <p:spPr/>
        <p:txBody>
          <a:bodyPr/>
          <a:lstStyle/>
          <a:p>
            <a:fld id="{A44B02FA-DD2D-1844-AE35-8B2EAB0CF4EF}" type="slidenum">
              <a:rPr lang="en-US" smtClean="0"/>
              <a:pPr/>
              <a:t>73</a:t>
            </a:fld>
            <a:endParaRPr lang="en-US" dirty="0"/>
          </a:p>
        </p:txBody>
      </p:sp>
    </p:spTree>
    <p:extLst>
      <p:ext uri="{BB962C8B-B14F-4D97-AF65-F5344CB8AC3E}">
        <p14:creationId xmlns:p14="http://schemas.microsoft.com/office/powerpoint/2010/main" val="260912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Understand Docker Disk Usage</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much storage do Images and Containers use?</a:t>
            </a:r>
          </a:p>
          <a:p>
            <a:pPr marL="457200" lvl="1" indent="0">
              <a:buNone/>
            </a:pPr>
            <a:r>
              <a:rPr lang="en-US" sz="2800" b="1" i="1" dirty="0">
                <a:solidFill>
                  <a:srgbClr val="FFFF00"/>
                </a:solidFill>
              </a:rPr>
              <a:t>docker system df</a:t>
            </a:r>
          </a:p>
          <a:p>
            <a:pPr marL="457200" lvl="1" indent="0">
              <a:buNone/>
            </a:pPr>
            <a:r>
              <a:rPr lang="en-US" sz="2800" b="1" i="1" dirty="0">
                <a:solidFill>
                  <a:srgbClr val="FFFF00"/>
                </a:solidFill>
              </a:rPr>
              <a:t>docker system df -v</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74</a:t>
            </a:fld>
            <a:endParaRPr lang="en-US" dirty="0"/>
          </a:p>
        </p:txBody>
      </p:sp>
    </p:spTree>
    <p:extLst>
      <p:ext uri="{BB962C8B-B14F-4D97-AF65-F5344CB8AC3E}">
        <p14:creationId xmlns:p14="http://schemas.microsoft.com/office/powerpoint/2010/main" val="81364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75</a:t>
            </a:fld>
            <a:endParaRPr lang="en-US" dirty="0"/>
          </a:p>
        </p:txBody>
      </p:sp>
      <p:pic>
        <p:nvPicPr>
          <p:cNvPr id="2" name="docker system df" descr="docker system df">
            <a:hlinkClick r:id="" action="ppaction://media"/>
            <a:extLst>
              <a:ext uri="{FF2B5EF4-FFF2-40B4-BE49-F238E27FC236}">
                <a16:creationId xmlns:a16="http://schemas.microsoft.com/office/drawing/2014/main" id="{95B8489F-F4DA-3347-A334-4CF48F052F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69" y="0"/>
            <a:ext cx="11345862" cy="6771742"/>
          </a:xfrm>
          <a:prstGeom prst="rect">
            <a:avLst/>
          </a:prstGeom>
        </p:spPr>
      </p:pic>
    </p:spTree>
    <p:extLst>
      <p:ext uri="{BB962C8B-B14F-4D97-AF65-F5344CB8AC3E}">
        <p14:creationId xmlns:p14="http://schemas.microsoft.com/office/powerpoint/2010/main" val="34028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Stop All Running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stop</a:t>
            </a:r>
            <a:r>
              <a:rPr lang="en-US" dirty="0"/>
              <a:t> all </a:t>
            </a:r>
            <a:r>
              <a:rPr lang="en-US" dirty="0">
                <a:solidFill>
                  <a:srgbClr val="FFFF00"/>
                </a:solidFill>
              </a:rPr>
              <a:t>running</a:t>
            </a:r>
            <a:r>
              <a:rPr lang="en-US" dirty="0"/>
              <a:t> Containers?</a:t>
            </a:r>
          </a:p>
          <a:p>
            <a:pPr marL="457200" lvl="1" indent="0">
              <a:buNone/>
            </a:pPr>
            <a:r>
              <a:rPr lang="en-US" sz="2800" b="1" i="1" dirty="0">
                <a:solidFill>
                  <a:srgbClr val="FFFF00"/>
                </a:solidFill>
              </a:rPr>
              <a:t>docker container stop $(docker container ls -q)</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76</a:t>
            </a:fld>
            <a:endParaRPr lang="en-US" dirty="0"/>
          </a:p>
        </p:txBody>
      </p:sp>
    </p:spTree>
    <p:extLst>
      <p:ext uri="{BB962C8B-B14F-4D97-AF65-F5344CB8AC3E}">
        <p14:creationId xmlns:p14="http://schemas.microsoft.com/office/powerpoint/2010/main" val="1752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77</a:t>
            </a:fld>
            <a:endParaRPr lang="en-US" dirty="0"/>
          </a:p>
        </p:txBody>
      </p:sp>
      <p:pic>
        <p:nvPicPr>
          <p:cNvPr id="3" name="docker container stop -q" descr="docker container stop -q">
            <a:hlinkClick r:id="" action="ppaction://media"/>
            <a:extLst>
              <a:ext uri="{FF2B5EF4-FFF2-40B4-BE49-F238E27FC236}">
                <a16:creationId xmlns:a16="http://schemas.microsoft.com/office/drawing/2014/main" id="{105E1553-45F5-CD46-A706-30BDA5731B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797" y="4762"/>
            <a:ext cx="11482405" cy="6853237"/>
          </a:xfrm>
          <a:prstGeom prst="rect">
            <a:avLst/>
          </a:prstGeom>
        </p:spPr>
      </p:pic>
    </p:spTree>
    <p:extLst>
      <p:ext uri="{BB962C8B-B14F-4D97-AF65-F5344CB8AC3E}">
        <p14:creationId xmlns:p14="http://schemas.microsoft.com/office/powerpoint/2010/main" val="15777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All Stopped Containers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What is an easy way to </a:t>
            </a:r>
            <a:r>
              <a:rPr lang="en-US" dirty="0">
                <a:solidFill>
                  <a:srgbClr val="FFFF00"/>
                </a:solidFill>
              </a:rPr>
              <a:t>remove</a:t>
            </a:r>
            <a:r>
              <a:rPr lang="en-US" dirty="0"/>
              <a:t> all </a:t>
            </a:r>
            <a:r>
              <a:rPr lang="en-US" dirty="0">
                <a:solidFill>
                  <a:srgbClr val="FFFF00"/>
                </a:solidFill>
              </a:rPr>
              <a:t>stopped</a:t>
            </a:r>
            <a:r>
              <a:rPr lang="en-US" dirty="0"/>
              <a:t> Containers?</a:t>
            </a:r>
          </a:p>
          <a:p>
            <a:pPr marL="457200" lvl="1" indent="0">
              <a:buNone/>
            </a:pPr>
            <a:r>
              <a:rPr lang="en-US" sz="2800" b="1" i="1" dirty="0">
                <a:solidFill>
                  <a:srgbClr val="FFFF00"/>
                </a:solidFill>
              </a:rPr>
              <a:t>docker container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78</a:t>
            </a:fld>
            <a:endParaRPr lang="en-US" dirty="0"/>
          </a:p>
        </p:txBody>
      </p:sp>
    </p:spTree>
    <p:extLst>
      <p:ext uri="{BB962C8B-B14F-4D97-AF65-F5344CB8AC3E}">
        <p14:creationId xmlns:p14="http://schemas.microsoft.com/office/powerpoint/2010/main" val="16689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79</a:t>
            </a:fld>
            <a:endParaRPr lang="en-US" dirty="0"/>
          </a:p>
        </p:txBody>
      </p:sp>
      <p:pic>
        <p:nvPicPr>
          <p:cNvPr id="3" name="docker container prune" descr="docker container prune">
            <a:hlinkClick r:id="" action="ppaction://media"/>
            <a:extLst>
              <a:ext uri="{FF2B5EF4-FFF2-40B4-BE49-F238E27FC236}">
                <a16:creationId xmlns:a16="http://schemas.microsoft.com/office/drawing/2014/main" id="{6FF0D53C-F6AA-9841-A37D-B798A2179A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9251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C7E-9730-C84F-8787-616E5DD9B0C0}"/>
              </a:ext>
            </a:extLst>
          </p:cNvPr>
          <p:cNvSpPr>
            <a:spLocks noGrp="1"/>
          </p:cNvSpPr>
          <p:nvPr>
            <p:ph type="title"/>
          </p:nvPr>
        </p:nvSpPr>
        <p:spPr/>
        <p:txBody>
          <a:bodyPr/>
          <a:lstStyle/>
          <a:p>
            <a:r>
              <a:rPr lang="en-US" dirty="0"/>
              <a:t>Virtual Machine and Container Architecture</a:t>
            </a:r>
          </a:p>
        </p:txBody>
      </p:sp>
      <p:sp>
        <p:nvSpPr>
          <p:cNvPr id="4" name="Date Placeholder 3">
            <a:extLst>
              <a:ext uri="{FF2B5EF4-FFF2-40B4-BE49-F238E27FC236}">
                <a16:creationId xmlns:a16="http://schemas.microsoft.com/office/drawing/2014/main" id="{B571B9F8-8D0E-3848-A00B-5575499D1122}"/>
              </a:ext>
            </a:extLst>
          </p:cNvPr>
          <p:cNvSpPr>
            <a:spLocks noGrp="1"/>
          </p:cNvSpPr>
          <p:nvPr>
            <p:ph type="dt" sz="half" idx="10"/>
          </p:nvPr>
        </p:nvSpPr>
        <p:spPr/>
        <p:txBody>
          <a:bodyPr/>
          <a:lstStyle/>
          <a:p>
            <a:r>
              <a:rPr lang="en-US" dirty="0"/>
              <a:t>World Wide Technology ©</a:t>
            </a:r>
          </a:p>
        </p:txBody>
      </p:sp>
      <p:sp>
        <p:nvSpPr>
          <p:cNvPr id="5" name="Slide Number Placeholder 4">
            <a:extLst>
              <a:ext uri="{FF2B5EF4-FFF2-40B4-BE49-F238E27FC236}">
                <a16:creationId xmlns:a16="http://schemas.microsoft.com/office/drawing/2014/main" id="{0BA33BB8-2FED-134C-B4F1-C367A75B4C67}"/>
              </a:ext>
            </a:extLst>
          </p:cNvPr>
          <p:cNvSpPr>
            <a:spLocks noGrp="1"/>
          </p:cNvSpPr>
          <p:nvPr>
            <p:ph type="sldNum" sz="quarter" idx="12"/>
          </p:nvPr>
        </p:nvSpPr>
        <p:spPr/>
        <p:txBody>
          <a:bodyPr/>
          <a:lstStyle/>
          <a:p>
            <a:fld id="{A44B02FA-DD2D-1844-AE35-8B2EAB0CF4EF}" type="slidenum">
              <a:rPr lang="en-US" smtClean="0"/>
              <a:pPr/>
              <a:t>8</a:t>
            </a:fld>
            <a:endParaRPr lang="en-US" dirty="0"/>
          </a:p>
        </p:txBody>
      </p:sp>
      <p:sp>
        <p:nvSpPr>
          <p:cNvPr id="10" name="Rectangle 9">
            <a:extLst>
              <a:ext uri="{FF2B5EF4-FFF2-40B4-BE49-F238E27FC236}">
                <a16:creationId xmlns:a16="http://schemas.microsoft.com/office/drawing/2014/main" id="{405F03C0-E6DC-024D-889A-2479DE69AC4F}"/>
              </a:ext>
            </a:extLst>
          </p:cNvPr>
          <p:cNvSpPr/>
          <p:nvPr/>
        </p:nvSpPr>
        <p:spPr>
          <a:xfrm>
            <a:off x="619252"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11" name="Rectangle 10">
            <a:extLst>
              <a:ext uri="{FF2B5EF4-FFF2-40B4-BE49-F238E27FC236}">
                <a16:creationId xmlns:a16="http://schemas.microsoft.com/office/drawing/2014/main" id="{3ABE820B-27FA-E346-BF91-9D27F2537BDB}"/>
              </a:ext>
            </a:extLst>
          </p:cNvPr>
          <p:cNvSpPr/>
          <p:nvPr/>
        </p:nvSpPr>
        <p:spPr>
          <a:xfrm>
            <a:off x="619251" y="5271119"/>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2" name="Rectangle 11">
            <a:extLst>
              <a:ext uri="{FF2B5EF4-FFF2-40B4-BE49-F238E27FC236}">
                <a16:creationId xmlns:a16="http://schemas.microsoft.com/office/drawing/2014/main" id="{B0339852-E68D-ED4F-9C3E-7B184C6EC9AE}"/>
              </a:ext>
            </a:extLst>
          </p:cNvPr>
          <p:cNvSpPr/>
          <p:nvPr/>
        </p:nvSpPr>
        <p:spPr>
          <a:xfrm>
            <a:off x="619250" y="2504660"/>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36B4D73-2FEB-CC47-B526-56BB078DF402}"/>
              </a:ext>
            </a:extLst>
          </p:cNvPr>
          <p:cNvSpPr txBox="1"/>
          <p:nvPr/>
        </p:nvSpPr>
        <p:spPr>
          <a:xfrm>
            <a:off x="619250" y="2538796"/>
            <a:ext cx="3183835" cy="369332"/>
          </a:xfrm>
          <a:prstGeom prst="rect">
            <a:avLst/>
          </a:prstGeom>
          <a:noFill/>
        </p:spPr>
        <p:txBody>
          <a:bodyPr wrap="square" rtlCol="0">
            <a:spAutoFit/>
          </a:bodyPr>
          <a:lstStyle/>
          <a:p>
            <a:pPr algn="ctr"/>
            <a:r>
              <a:rPr lang="en-US" dirty="0"/>
              <a:t>Virtual Machines</a:t>
            </a:r>
          </a:p>
        </p:txBody>
      </p:sp>
      <p:grpSp>
        <p:nvGrpSpPr>
          <p:cNvPr id="104" name="Group 103">
            <a:extLst>
              <a:ext uri="{FF2B5EF4-FFF2-40B4-BE49-F238E27FC236}">
                <a16:creationId xmlns:a16="http://schemas.microsoft.com/office/drawing/2014/main" id="{8184E76F-B98C-1A44-BC48-88BF5376E051}"/>
              </a:ext>
            </a:extLst>
          </p:cNvPr>
          <p:cNvGrpSpPr/>
          <p:nvPr/>
        </p:nvGrpSpPr>
        <p:grpSpPr>
          <a:xfrm>
            <a:off x="725172" y="2898470"/>
            <a:ext cx="935266" cy="2250844"/>
            <a:chOff x="725172" y="2898470"/>
            <a:chExt cx="935266" cy="2250844"/>
          </a:xfrm>
        </p:grpSpPr>
        <p:sp>
          <p:nvSpPr>
            <p:cNvPr id="14" name="Rectangle 13">
              <a:extLst>
                <a:ext uri="{FF2B5EF4-FFF2-40B4-BE49-F238E27FC236}">
                  <a16:creationId xmlns:a16="http://schemas.microsoft.com/office/drawing/2014/main" id="{18A83643-6DE0-7F4A-8643-4A4A3EFC1862}"/>
                </a:ext>
              </a:extLst>
            </p:cNvPr>
            <p:cNvSpPr/>
            <p:nvPr/>
          </p:nvSpPr>
          <p:spPr>
            <a:xfrm>
              <a:off x="725173"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38943507-B48F-724A-BF73-9ACB8E6C7360}"/>
                </a:ext>
              </a:extLst>
            </p:cNvPr>
            <p:cNvSpPr/>
            <p:nvPr/>
          </p:nvSpPr>
          <p:spPr>
            <a:xfrm>
              <a:off x="725173"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6" name="Rectangle 15">
              <a:extLst>
                <a:ext uri="{FF2B5EF4-FFF2-40B4-BE49-F238E27FC236}">
                  <a16:creationId xmlns:a16="http://schemas.microsoft.com/office/drawing/2014/main" id="{6BC607C4-0F9F-8A48-8378-667E346F142B}"/>
                </a:ext>
              </a:extLst>
            </p:cNvPr>
            <p:cNvSpPr/>
            <p:nvPr/>
          </p:nvSpPr>
          <p:spPr>
            <a:xfrm>
              <a:off x="725172"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5" name="Group 104">
            <a:extLst>
              <a:ext uri="{FF2B5EF4-FFF2-40B4-BE49-F238E27FC236}">
                <a16:creationId xmlns:a16="http://schemas.microsoft.com/office/drawing/2014/main" id="{FE3C79B1-EB9F-AA49-86B7-08A6DF4B2CE0}"/>
              </a:ext>
            </a:extLst>
          </p:cNvPr>
          <p:cNvGrpSpPr/>
          <p:nvPr/>
        </p:nvGrpSpPr>
        <p:grpSpPr>
          <a:xfrm>
            <a:off x="1738614" y="2898470"/>
            <a:ext cx="935266" cy="2250844"/>
            <a:chOff x="1738614" y="2898470"/>
            <a:chExt cx="935266" cy="2250844"/>
          </a:xfrm>
        </p:grpSpPr>
        <p:sp>
          <p:nvSpPr>
            <p:cNvPr id="17" name="Rectangle 16">
              <a:extLst>
                <a:ext uri="{FF2B5EF4-FFF2-40B4-BE49-F238E27FC236}">
                  <a16:creationId xmlns:a16="http://schemas.microsoft.com/office/drawing/2014/main" id="{888F27EA-D604-EB42-9F40-9DEA87820329}"/>
                </a:ext>
              </a:extLst>
            </p:cNvPr>
            <p:cNvSpPr/>
            <p:nvPr/>
          </p:nvSpPr>
          <p:spPr>
            <a:xfrm>
              <a:off x="1738615"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A677F251-9361-4A4D-9448-F59510CAFE15}"/>
                </a:ext>
              </a:extLst>
            </p:cNvPr>
            <p:cNvSpPr/>
            <p:nvPr/>
          </p:nvSpPr>
          <p:spPr>
            <a:xfrm>
              <a:off x="1738615"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9" name="Rectangle 18">
              <a:extLst>
                <a:ext uri="{FF2B5EF4-FFF2-40B4-BE49-F238E27FC236}">
                  <a16:creationId xmlns:a16="http://schemas.microsoft.com/office/drawing/2014/main" id="{44FA2793-3A9D-AE4D-A19A-D18C0497FD98}"/>
                </a:ext>
              </a:extLst>
            </p:cNvPr>
            <p:cNvSpPr/>
            <p:nvPr/>
          </p:nvSpPr>
          <p:spPr>
            <a:xfrm>
              <a:off x="1738614"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6" name="Group 105">
            <a:extLst>
              <a:ext uri="{FF2B5EF4-FFF2-40B4-BE49-F238E27FC236}">
                <a16:creationId xmlns:a16="http://schemas.microsoft.com/office/drawing/2014/main" id="{70E73978-F4C2-8948-B3CF-580671E705B4}"/>
              </a:ext>
            </a:extLst>
          </p:cNvPr>
          <p:cNvGrpSpPr/>
          <p:nvPr/>
        </p:nvGrpSpPr>
        <p:grpSpPr>
          <a:xfrm>
            <a:off x="2752056" y="2898470"/>
            <a:ext cx="935266" cy="2250844"/>
            <a:chOff x="2752056" y="2898470"/>
            <a:chExt cx="935266" cy="2250844"/>
          </a:xfrm>
        </p:grpSpPr>
        <p:sp>
          <p:nvSpPr>
            <p:cNvPr id="64" name="Rectangle 63">
              <a:extLst>
                <a:ext uri="{FF2B5EF4-FFF2-40B4-BE49-F238E27FC236}">
                  <a16:creationId xmlns:a16="http://schemas.microsoft.com/office/drawing/2014/main" id="{20F3E272-025D-104B-A426-18A36F8EF7E4}"/>
                </a:ext>
              </a:extLst>
            </p:cNvPr>
            <p:cNvSpPr/>
            <p:nvPr/>
          </p:nvSpPr>
          <p:spPr>
            <a:xfrm>
              <a:off x="2752057" y="3922798"/>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65" name="Rectangle 64">
              <a:extLst>
                <a:ext uri="{FF2B5EF4-FFF2-40B4-BE49-F238E27FC236}">
                  <a16:creationId xmlns:a16="http://schemas.microsoft.com/office/drawing/2014/main" id="{B0E6BBE3-53AB-964A-8211-23635C6145BB}"/>
                </a:ext>
              </a:extLst>
            </p:cNvPr>
            <p:cNvSpPr/>
            <p:nvPr/>
          </p:nvSpPr>
          <p:spPr>
            <a:xfrm>
              <a:off x="2752057" y="3410634"/>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66" name="Rectangle 65">
              <a:extLst>
                <a:ext uri="{FF2B5EF4-FFF2-40B4-BE49-F238E27FC236}">
                  <a16:creationId xmlns:a16="http://schemas.microsoft.com/office/drawing/2014/main" id="{7945D213-3C27-174D-9C76-C3705DE6BA1C}"/>
                </a:ext>
              </a:extLst>
            </p:cNvPr>
            <p:cNvSpPr/>
            <p:nvPr/>
          </p:nvSpPr>
          <p:spPr>
            <a:xfrm>
              <a:off x="2752056" y="2898470"/>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67" name="Rectangle 66">
            <a:extLst>
              <a:ext uri="{FF2B5EF4-FFF2-40B4-BE49-F238E27FC236}">
                <a16:creationId xmlns:a16="http://schemas.microsoft.com/office/drawing/2014/main" id="{F95263E7-9985-6841-B1E1-97B77C0137C7}"/>
              </a:ext>
            </a:extLst>
          </p:cNvPr>
          <p:cNvSpPr/>
          <p:nvPr/>
        </p:nvSpPr>
        <p:spPr>
          <a:xfrm>
            <a:off x="4504084"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68" name="Rectangle 67">
            <a:extLst>
              <a:ext uri="{FF2B5EF4-FFF2-40B4-BE49-F238E27FC236}">
                <a16:creationId xmlns:a16="http://schemas.microsoft.com/office/drawing/2014/main" id="{79F4826D-DABA-A449-999E-F4C1D6842A87}"/>
              </a:ext>
            </a:extLst>
          </p:cNvPr>
          <p:cNvSpPr/>
          <p:nvPr/>
        </p:nvSpPr>
        <p:spPr>
          <a:xfrm>
            <a:off x="4504083"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9" name="Rectangle 68">
            <a:extLst>
              <a:ext uri="{FF2B5EF4-FFF2-40B4-BE49-F238E27FC236}">
                <a16:creationId xmlns:a16="http://schemas.microsoft.com/office/drawing/2014/main" id="{2DE4EAEA-A8F5-F74C-9A8C-E00D8B7501F7}"/>
              </a:ext>
            </a:extLst>
          </p:cNvPr>
          <p:cNvSpPr/>
          <p:nvPr/>
        </p:nvSpPr>
        <p:spPr>
          <a:xfrm>
            <a:off x="4504082"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AF5195D-1613-3A45-A9D6-E026304DE0CF}"/>
              </a:ext>
            </a:extLst>
          </p:cNvPr>
          <p:cNvSpPr txBox="1"/>
          <p:nvPr/>
        </p:nvSpPr>
        <p:spPr>
          <a:xfrm>
            <a:off x="4504082" y="2026632"/>
            <a:ext cx="3183835" cy="369332"/>
          </a:xfrm>
          <a:prstGeom prst="rect">
            <a:avLst/>
          </a:prstGeom>
          <a:noFill/>
        </p:spPr>
        <p:txBody>
          <a:bodyPr wrap="square" rtlCol="0">
            <a:spAutoFit/>
          </a:bodyPr>
          <a:lstStyle/>
          <a:p>
            <a:pPr algn="ctr"/>
            <a:r>
              <a:rPr lang="en-US" dirty="0"/>
              <a:t>Virtual Machines</a:t>
            </a:r>
          </a:p>
        </p:txBody>
      </p:sp>
      <p:grpSp>
        <p:nvGrpSpPr>
          <p:cNvPr id="107" name="Group 106">
            <a:extLst>
              <a:ext uri="{FF2B5EF4-FFF2-40B4-BE49-F238E27FC236}">
                <a16:creationId xmlns:a16="http://schemas.microsoft.com/office/drawing/2014/main" id="{6A1ABD92-CA08-204F-8872-4DA02873C7CA}"/>
              </a:ext>
            </a:extLst>
          </p:cNvPr>
          <p:cNvGrpSpPr/>
          <p:nvPr/>
        </p:nvGrpSpPr>
        <p:grpSpPr>
          <a:xfrm>
            <a:off x="4610004" y="2386306"/>
            <a:ext cx="935266" cy="2250844"/>
            <a:chOff x="4610004" y="2386306"/>
            <a:chExt cx="935266" cy="2250844"/>
          </a:xfrm>
        </p:grpSpPr>
        <p:sp>
          <p:nvSpPr>
            <p:cNvPr id="71" name="Rectangle 70">
              <a:extLst>
                <a:ext uri="{FF2B5EF4-FFF2-40B4-BE49-F238E27FC236}">
                  <a16:creationId xmlns:a16="http://schemas.microsoft.com/office/drawing/2014/main" id="{67C35941-F60A-854D-B20C-68665CEE4166}"/>
                </a:ext>
              </a:extLst>
            </p:cNvPr>
            <p:cNvSpPr/>
            <p:nvPr/>
          </p:nvSpPr>
          <p:spPr>
            <a:xfrm>
              <a:off x="4610005"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2" name="Rectangle 71">
              <a:extLst>
                <a:ext uri="{FF2B5EF4-FFF2-40B4-BE49-F238E27FC236}">
                  <a16:creationId xmlns:a16="http://schemas.microsoft.com/office/drawing/2014/main" id="{DA5C97C6-04F7-5342-9C7B-FC815EF868EB}"/>
                </a:ext>
              </a:extLst>
            </p:cNvPr>
            <p:cNvSpPr/>
            <p:nvPr/>
          </p:nvSpPr>
          <p:spPr>
            <a:xfrm>
              <a:off x="461000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3" name="Rectangle 72">
              <a:extLst>
                <a:ext uri="{FF2B5EF4-FFF2-40B4-BE49-F238E27FC236}">
                  <a16:creationId xmlns:a16="http://schemas.microsoft.com/office/drawing/2014/main" id="{F5C1AD0F-9670-E44E-B743-5CB11A98B128}"/>
                </a:ext>
              </a:extLst>
            </p:cNvPr>
            <p:cNvSpPr/>
            <p:nvPr/>
          </p:nvSpPr>
          <p:spPr>
            <a:xfrm>
              <a:off x="461000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8" name="Group 107">
            <a:extLst>
              <a:ext uri="{FF2B5EF4-FFF2-40B4-BE49-F238E27FC236}">
                <a16:creationId xmlns:a16="http://schemas.microsoft.com/office/drawing/2014/main" id="{B0135BF5-F0DC-BF48-B602-35F6A3B4E4E5}"/>
              </a:ext>
            </a:extLst>
          </p:cNvPr>
          <p:cNvGrpSpPr/>
          <p:nvPr/>
        </p:nvGrpSpPr>
        <p:grpSpPr>
          <a:xfrm>
            <a:off x="5623446" y="2386306"/>
            <a:ext cx="935266" cy="2250844"/>
            <a:chOff x="5623446" y="2386306"/>
            <a:chExt cx="935266" cy="2250844"/>
          </a:xfrm>
        </p:grpSpPr>
        <p:sp>
          <p:nvSpPr>
            <p:cNvPr id="74" name="Rectangle 73">
              <a:extLst>
                <a:ext uri="{FF2B5EF4-FFF2-40B4-BE49-F238E27FC236}">
                  <a16:creationId xmlns:a16="http://schemas.microsoft.com/office/drawing/2014/main" id="{A3EC5D2A-BFD9-114D-AE30-E55755F6E7F7}"/>
                </a:ext>
              </a:extLst>
            </p:cNvPr>
            <p:cNvSpPr/>
            <p:nvPr/>
          </p:nvSpPr>
          <p:spPr>
            <a:xfrm>
              <a:off x="5623447"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5" name="Rectangle 74">
              <a:extLst>
                <a:ext uri="{FF2B5EF4-FFF2-40B4-BE49-F238E27FC236}">
                  <a16:creationId xmlns:a16="http://schemas.microsoft.com/office/drawing/2014/main" id="{D73BE753-4A39-3C40-8817-CC40B3C9D442}"/>
                </a:ext>
              </a:extLst>
            </p:cNvPr>
            <p:cNvSpPr/>
            <p:nvPr/>
          </p:nvSpPr>
          <p:spPr>
            <a:xfrm>
              <a:off x="562344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6" name="Rectangle 75">
              <a:extLst>
                <a:ext uri="{FF2B5EF4-FFF2-40B4-BE49-F238E27FC236}">
                  <a16:creationId xmlns:a16="http://schemas.microsoft.com/office/drawing/2014/main" id="{C4737556-92AB-9048-922C-3E00E86A0F65}"/>
                </a:ext>
              </a:extLst>
            </p:cNvPr>
            <p:cNvSpPr/>
            <p:nvPr/>
          </p:nvSpPr>
          <p:spPr>
            <a:xfrm>
              <a:off x="562344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09" name="Group 108">
            <a:extLst>
              <a:ext uri="{FF2B5EF4-FFF2-40B4-BE49-F238E27FC236}">
                <a16:creationId xmlns:a16="http://schemas.microsoft.com/office/drawing/2014/main" id="{78914A0F-58FD-224E-8953-714AB35E9D3E}"/>
              </a:ext>
            </a:extLst>
          </p:cNvPr>
          <p:cNvGrpSpPr/>
          <p:nvPr/>
        </p:nvGrpSpPr>
        <p:grpSpPr>
          <a:xfrm>
            <a:off x="6636888" y="2386306"/>
            <a:ext cx="935266" cy="2250844"/>
            <a:chOff x="6636888" y="2386306"/>
            <a:chExt cx="935266" cy="2250844"/>
          </a:xfrm>
        </p:grpSpPr>
        <p:sp>
          <p:nvSpPr>
            <p:cNvPr id="77" name="Rectangle 76">
              <a:extLst>
                <a:ext uri="{FF2B5EF4-FFF2-40B4-BE49-F238E27FC236}">
                  <a16:creationId xmlns:a16="http://schemas.microsoft.com/office/drawing/2014/main" id="{674584F5-4C75-C64D-8999-31CEBCDB65AE}"/>
                </a:ext>
              </a:extLst>
            </p:cNvPr>
            <p:cNvSpPr/>
            <p:nvPr/>
          </p:nvSpPr>
          <p:spPr>
            <a:xfrm>
              <a:off x="6636889" y="3410634"/>
              <a:ext cx="935265" cy="1226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78" name="Rectangle 77">
              <a:extLst>
                <a:ext uri="{FF2B5EF4-FFF2-40B4-BE49-F238E27FC236}">
                  <a16:creationId xmlns:a16="http://schemas.microsoft.com/office/drawing/2014/main" id="{E32A1673-7357-4E4C-97FF-05FD231FF32C}"/>
                </a:ext>
              </a:extLst>
            </p:cNvPr>
            <p:cNvSpPr/>
            <p:nvPr/>
          </p:nvSpPr>
          <p:spPr>
            <a:xfrm>
              <a:off x="663688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79" name="Rectangle 78">
              <a:extLst>
                <a:ext uri="{FF2B5EF4-FFF2-40B4-BE49-F238E27FC236}">
                  <a16:creationId xmlns:a16="http://schemas.microsoft.com/office/drawing/2014/main" id="{2A0C35B5-0B64-FE41-A32B-16C3C11ED859}"/>
                </a:ext>
              </a:extLst>
            </p:cNvPr>
            <p:cNvSpPr/>
            <p:nvPr/>
          </p:nvSpPr>
          <p:spPr>
            <a:xfrm>
              <a:off x="663688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80" name="Rectangle 79">
            <a:extLst>
              <a:ext uri="{FF2B5EF4-FFF2-40B4-BE49-F238E27FC236}">
                <a16:creationId xmlns:a16="http://schemas.microsoft.com/office/drawing/2014/main" id="{61746ABA-E598-364F-9661-C76BD4B6F829}"/>
              </a:ext>
            </a:extLst>
          </p:cNvPr>
          <p:cNvSpPr/>
          <p:nvPr/>
        </p:nvSpPr>
        <p:spPr>
          <a:xfrm>
            <a:off x="4504082" y="4758955"/>
            <a:ext cx="3183835" cy="4512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81" name="Rectangle 80">
            <a:extLst>
              <a:ext uri="{FF2B5EF4-FFF2-40B4-BE49-F238E27FC236}">
                <a16:creationId xmlns:a16="http://schemas.microsoft.com/office/drawing/2014/main" id="{0E136C0D-B250-6446-9441-312314EA8C06}"/>
              </a:ext>
            </a:extLst>
          </p:cNvPr>
          <p:cNvSpPr/>
          <p:nvPr/>
        </p:nvSpPr>
        <p:spPr>
          <a:xfrm>
            <a:off x="8421538" y="5783283"/>
            <a:ext cx="3183835" cy="45126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Bare Metal</a:t>
            </a:r>
          </a:p>
        </p:txBody>
      </p:sp>
      <p:sp>
        <p:nvSpPr>
          <p:cNvPr id="82" name="Rectangle 81">
            <a:extLst>
              <a:ext uri="{FF2B5EF4-FFF2-40B4-BE49-F238E27FC236}">
                <a16:creationId xmlns:a16="http://schemas.microsoft.com/office/drawing/2014/main" id="{6640CC0D-8F20-424C-8E03-33757241AEE1}"/>
              </a:ext>
            </a:extLst>
          </p:cNvPr>
          <p:cNvSpPr/>
          <p:nvPr/>
        </p:nvSpPr>
        <p:spPr>
          <a:xfrm>
            <a:off x="8421537" y="5271119"/>
            <a:ext cx="3183835" cy="4512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3" name="Rectangle 82">
            <a:extLst>
              <a:ext uri="{FF2B5EF4-FFF2-40B4-BE49-F238E27FC236}">
                <a16:creationId xmlns:a16="http://schemas.microsoft.com/office/drawing/2014/main" id="{E5CAC193-33BB-D240-9132-D8837CA28596}"/>
              </a:ext>
            </a:extLst>
          </p:cNvPr>
          <p:cNvSpPr/>
          <p:nvPr/>
        </p:nvSpPr>
        <p:spPr>
          <a:xfrm>
            <a:off x="8421536" y="1992496"/>
            <a:ext cx="3183835" cy="270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EAA801AE-D8E1-494A-920C-5F6F2938D1C6}"/>
              </a:ext>
            </a:extLst>
          </p:cNvPr>
          <p:cNvSpPr txBox="1"/>
          <p:nvPr/>
        </p:nvSpPr>
        <p:spPr>
          <a:xfrm>
            <a:off x="8421536" y="2026632"/>
            <a:ext cx="3183835" cy="369332"/>
          </a:xfrm>
          <a:prstGeom prst="rect">
            <a:avLst/>
          </a:prstGeom>
          <a:noFill/>
        </p:spPr>
        <p:txBody>
          <a:bodyPr wrap="square" rtlCol="0">
            <a:spAutoFit/>
          </a:bodyPr>
          <a:lstStyle/>
          <a:p>
            <a:pPr algn="ctr"/>
            <a:r>
              <a:rPr lang="en-US" dirty="0"/>
              <a:t>Containers</a:t>
            </a:r>
          </a:p>
        </p:txBody>
      </p:sp>
      <p:grpSp>
        <p:nvGrpSpPr>
          <p:cNvPr id="113" name="Group 112">
            <a:extLst>
              <a:ext uri="{FF2B5EF4-FFF2-40B4-BE49-F238E27FC236}">
                <a16:creationId xmlns:a16="http://schemas.microsoft.com/office/drawing/2014/main" id="{F550FCAF-B462-244B-BAFE-D58DBDEE3CED}"/>
              </a:ext>
            </a:extLst>
          </p:cNvPr>
          <p:cNvGrpSpPr/>
          <p:nvPr/>
        </p:nvGrpSpPr>
        <p:grpSpPr>
          <a:xfrm>
            <a:off x="8527458" y="2386306"/>
            <a:ext cx="935266" cy="963426"/>
            <a:chOff x="8693714" y="2386306"/>
            <a:chExt cx="935266" cy="963426"/>
          </a:xfrm>
        </p:grpSpPr>
        <p:sp>
          <p:nvSpPr>
            <p:cNvPr id="86" name="Rectangle 85">
              <a:extLst>
                <a:ext uri="{FF2B5EF4-FFF2-40B4-BE49-F238E27FC236}">
                  <a16:creationId xmlns:a16="http://schemas.microsoft.com/office/drawing/2014/main" id="{D6C2CB60-396C-B54C-8C6D-49FF7EC5CAB9}"/>
                </a:ext>
              </a:extLst>
            </p:cNvPr>
            <p:cNvSpPr/>
            <p:nvPr/>
          </p:nvSpPr>
          <p:spPr>
            <a:xfrm>
              <a:off x="8693715"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87" name="Rectangle 86">
              <a:extLst>
                <a:ext uri="{FF2B5EF4-FFF2-40B4-BE49-F238E27FC236}">
                  <a16:creationId xmlns:a16="http://schemas.microsoft.com/office/drawing/2014/main" id="{46CEC128-D070-9A4C-8F7B-B35C01764C61}"/>
                </a:ext>
              </a:extLst>
            </p:cNvPr>
            <p:cNvSpPr/>
            <p:nvPr/>
          </p:nvSpPr>
          <p:spPr>
            <a:xfrm>
              <a:off x="8693714"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4" name="Group 113">
            <a:extLst>
              <a:ext uri="{FF2B5EF4-FFF2-40B4-BE49-F238E27FC236}">
                <a16:creationId xmlns:a16="http://schemas.microsoft.com/office/drawing/2014/main" id="{42F73D43-A40E-BE41-98EC-BA7476DCA58D}"/>
              </a:ext>
            </a:extLst>
          </p:cNvPr>
          <p:cNvGrpSpPr/>
          <p:nvPr/>
        </p:nvGrpSpPr>
        <p:grpSpPr>
          <a:xfrm>
            <a:off x="9540900" y="2386306"/>
            <a:ext cx="935266" cy="963426"/>
            <a:chOff x="9707156" y="2386306"/>
            <a:chExt cx="935266" cy="963426"/>
          </a:xfrm>
        </p:grpSpPr>
        <p:sp>
          <p:nvSpPr>
            <p:cNvPr id="89" name="Rectangle 88">
              <a:extLst>
                <a:ext uri="{FF2B5EF4-FFF2-40B4-BE49-F238E27FC236}">
                  <a16:creationId xmlns:a16="http://schemas.microsoft.com/office/drawing/2014/main" id="{0057CD18-FF49-E34A-A609-7AAB30EC2BB9}"/>
                </a:ext>
              </a:extLst>
            </p:cNvPr>
            <p:cNvSpPr/>
            <p:nvPr/>
          </p:nvSpPr>
          <p:spPr>
            <a:xfrm>
              <a:off x="9707157"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0" name="Rectangle 89">
              <a:extLst>
                <a:ext uri="{FF2B5EF4-FFF2-40B4-BE49-F238E27FC236}">
                  <a16:creationId xmlns:a16="http://schemas.microsoft.com/office/drawing/2014/main" id="{4532B4B2-BAF7-5449-82C6-233F9837BFC8}"/>
                </a:ext>
              </a:extLst>
            </p:cNvPr>
            <p:cNvSpPr/>
            <p:nvPr/>
          </p:nvSpPr>
          <p:spPr>
            <a:xfrm>
              <a:off x="9707156"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5" name="Group 114">
            <a:extLst>
              <a:ext uri="{FF2B5EF4-FFF2-40B4-BE49-F238E27FC236}">
                <a16:creationId xmlns:a16="http://schemas.microsoft.com/office/drawing/2014/main" id="{4918CC92-ADE0-6E4F-A328-0060A6F944B3}"/>
              </a:ext>
            </a:extLst>
          </p:cNvPr>
          <p:cNvGrpSpPr/>
          <p:nvPr/>
        </p:nvGrpSpPr>
        <p:grpSpPr>
          <a:xfrm>
            <a:off x="10554342" y="2386306"/>
            <a:ext cx="935266" cy="963426"/>
            <a:chOff x="10720598" y="2386306"/>
            <a:chExt cx="935266" cy="963426"/>
          </a:xfrm>
        </p:grpSpPr>
        <p:sp>
          <p:nvSpPr>
            <p:cNvPr id="92" name="Rectangle 91">
              <a:extLst>
                <a:ext uri="{FF2B5EF4-FFF2-40B4-BE49-F238E27FC236}">
                  <a16:creationId xmlns:a16="http://schemas.microsoft.com/office/drawing/2014/main" id="{10E785DD-43A6-8844-A19F-5A2087A5B67B}"/>
                </a:ext>
              </a:extLst>
            </p:cNvPr>
            <p:cNvSpPr/>
            <p:nvPr/>
          </p:nvSpPr>
          <p:spPr>
            <a:xfrm>
              <a:off x="10720599" y="2898470"/>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3" name="Rectangle 92">
              <a:extLst>
                <a:ext uri="{FF2B5EF4-FFF2-40B4-BE49-F238E27FC236}">
                  <a16:creationId xmlns:a16="http://schemas.microsoft.com/office/drawing/2014/main" id="{199373C8-B9D2-8749-AFDF-A829919E9A4F}"/>
                </a:ext>
              </a:extLst>
            </p:cNvPr>
            <p:cNvSpPr/>
            <p:nvPr/>
          </p:nvSpPr>
          <p:spPr>
            <a:xfrm>
              <a:off x="10720598" y="2386306"/>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94" name="Rectangle 93">
            <a:extLst>
              <a:ext uri="{FF2B5EF4-FFF2-40B4-BE49-F238E27FC236}">
                <a16:creationId xmlns:a16="http://schemas.microsoft.com/office/drawing/2014/main" id="{8FDB0BCE-6C00-E042-803E-69FC575F38F9}"/>
              </a:ext>
            </a:extLst>
          </p:cNvPr>
          <p:cNvSpPr/>
          <p:nvPr/>
        </p:nvSpPr>
        <p:spPr>
          <a:xfrm>
            <a:off x="8421536" y="4758955"/>
            <a:ext cx="3183835" cy="4512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grpSp>
        <p:nvGrpSpPr>
          <p:cNvPr id="110" name="Group 109">
            <a:extLst>
              <a:ext uri="{FF2B5EF4-FFF2-40B4-BE49-F238E27FC236}">
                <a16:creationId xmlns:a16="http://schemas.microsoft.com/office/drawing/2014/main" id="{8A3B9741-F3C3-BB45-9394-A33035CF2C0D}"/>
              </a:ext>
            </a:extLst>
          </p:cNvPr>
          <p:cNvGrpSpPr/>
          <p:nvPr/>
        </p:nvGrpSpPr>
        <p:grpSpPr>
          <a:xfrm>
            <a:off x="8527458" y="3542179"/>
            <a:ext cx="935266" cy="963426"/>
            <a:chOff x="8693714" y="3542179"/>
            <a:chExt cx="935266" cy="963426"/>
          </a:xfrm>
        </p:grpSpPr>
        <p:sp>
          <p:nvSpPr>
            <p:cNvPr id="95" name="Rectangle 94">
              <a:extLst>
                <a:ext uri="{FF2B5EF4-FFF2-40B4-BE49-F238E27FC236}">
                  <a16:creationId xmlns:a16="http://schemas.microsoft.com/office/drawing/2014/main" id="{945A482F-92AE-804B-9A93-8DD9036B9570}"/>
                </a:ext>
              </a:extLst>
            </p:cNvPr>
            <p:cNvSpPr/>
            <p:nvPr/>
          </p:nvSpPr>
          <p:spPr>
            <a:xfrm>
              <a:off x="8693715"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6" name="Rectangle 95">
              <a:extLst>
                <a:ext uri="{FF2B5EF4-FFF2-40B4-BE49-F238E27FC236}">
                  <a16:creationId xmlns:a16="http://schemas.microsoft.com/office/drawing/2014/main" id="{C6FD0603-E7C0-EA48-A8D0-4CE345361D77}"/>
                </a:ext>
              </a:extLst>
            </p:cNvPr>
            <p:cNvSpPr/>
            <p:nvPr/>
          </p:nvSpPr>
          <p:spPr>
            <a:xfrm>
              <a:off x="8693714"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1" name="Group 110">
            <a:extLst>
              <a:ext uri="{FF2B5EF4-FFF2-40B4-BE49-F238E27FC236}">
                <a16:creationId xmlns:a16="http://schemas.microsoft.com/office/drawing/2014/main" id="{0BBF48D8-15A4-9C45-922A-53F8B822C387}"/>
              </a:ext>
            </a:extLst>
          </p:cNvPr>
          <p:cNvGrpSpPr/>
          <p:nvPr/>
        </p:nvGrpSpPr>
        <p:grpSpPr>
          <a:xfrm>
            <a:off x="9540900" y="3542179"/>
            <a:ext cx="935266" cy="963426"/>
            <a:chOff x="9707156" y="3542179"/>
            <a:chExt cx="935266" cy="963426"/>
          </a:xfrm>
        </p:grpSpPr>
        <p:sp>
          <p:nvSpPr>
            <p:cNvPr id="97" name="Rectangle 96">
              <a:extLst>
                <a:ext uri="{FF2B5EF4-FFF2-40B4-BE49-F238E27FC236}">
                  <a16:creationId xmlns:a16="http://schemas.microsoft.com/office/drawing/2014/main" id="{9FE6739F-7B55-BF41-BC14-F99058642BB9}"/>
                </a:ext>
              </a:extLst>
            </p:cNvPr>
            <p:cNvSpPr/>
            <p:nvPr/>
          </p:nvSpPr>
          <p:spPr>
            <a:xfrm>
              <a:off x="9707157"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98" name="Rectangle 97">
              <a:extLst>
                <a:ext uri="{FF2B5EF4-FFF2-40B4-BE49-F238E27FC236}">
                  <a16:creationId xmlns:a16="http://schemas.microsoft.com/office/drawing/2014/main" id="{0A93639D-95DB-C549-988D-67F7644018F7}"/>
                </a:ext>
              </a:extLst>
            </p:cNvPr>
            <p:cNvSpPr/>
            <p:nvPr/>
          </p:nvSpPr>
          <p:spPr>
            <a:xfrm>
              <a:off x="9707156"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grpSp>
        <p:nvGrpSpPr>
          <p:cNvPr id="112" name="Group 111">
            <a:extLst>
              <a:ext uri="{FF2B5EF4-FFF2-40B4-BE49-F238E27FC236}">
                <a16:creationId xmlns:a16="http://schemas.microsoft.com/office/drawing/2014/main" id="{D4DCCC2F-CEB8-BE44-9D9E-E1DCD32CE343}"/>
              </a:ext>
            </a:extLst>
          </p:cNvPr>
          <p:cNvGrpSpPr/>
          <p:nvPr/>
        </p:nvGrpSpPr>
        <p:grpSpPr>
          <a:xfrm>
            <a:off x="10554342" y="3542179"/>
            <a:ext cx="935266" cy="963426"/>
            <a:chOff x="10720598" y="3542179"/>
            <a:chExt cx="935266" cy="963426"/>
          </a:xfrm>
        </p:grpSpPr>
        <p:sp>
          <p:nvSpPr>
            <p:cNvPr id="99" name="Rectangle 98">
              <a:extLst>
                <a:ext uri="{FF2B5EF4-FFF2-40B4-BE49-F238E27FC236}">
                  <a16:creationId xmlns:a16="http://schemas.microsoft.com/office/drawing/2014/main" id="{5BD8C043-ADFF-824C-A192-24C7702CE39D}"/>
                </a:ext>
              </a:extLst>
            </p:cNvPr>
            <p:cNvSpPr/>
            <p:nvPr/>
          </p:nvSpPr>
          <p:spPr>
            <a:xfrm>
              <a:off x="10720599" y="4054343"/>
              <a:ext cx="935265" cy="45126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Bin/Libs</a:t>
              </a:r>
            </a:p>
          </p:txBody>
        </p:sp>
        <p:sp>
          <p:nvSpPr>
            <p:cNvPr id="100" name="Rectangle 99">
              <a:extLst>
                <a:ext uri="{FF2B5EF4-FFF2-40B4-BE49-F238E27FC236}">
                  <a16:creationId xmlns:a16="http://schemas.microsoft.com/office/drawing/2014/main" id="{5EDCE06D-EAB1-0C44-8EA7-93054590329C}"/>
                </a:ext>
              </a:extLst>
            </p:cNvPr>
            <p:cNvSpPr/>
            <p:nvPr/>
          </p:nvSpPr>
          <p:spPr>
            <a:xfrm>
              <a:off x="10720598" y="3542179"/>
              <a:ext cx="935265" cy="45126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01" name="Content Placeholder 2">
            <a:extLst>
              <a:ext uri="{FF2B5EF4-FFF2-40B4-BE49-F238E27FC236}">
                <a16:creationId xmlns:a16="http://schemas.microsoft.com/office/drawing/2014/main" id="{4C1FEE86-C858-7946-A404-46CD8CDE7239}"/>
              </a:ext>
            </a:extLst>
          </p:cNvPr>
          <p:cNvSpPr txBox="1">
            <a:spLocks/>
          </p:cNvSpPr>
          <p:nvPr/>
        </p:nvSpPr>
        <p:spPr>
          <a:xfrm>
            <a:off x="619250" y="1504944"/>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1 Virtualization </a:t>
            </a:r>
          </a:p>
        </p:txBody>
      </p:sp>
      <p:sp>
        <p:nvSpPr>
          <p:cNvPr id="102" name="Content Placeholder 2">
            <a:extLst>
              <a:ext uri="{FF2B5EF4-FFF2-40B4-BE49-F238E27FC236}">
                <a16:creationId xmlns:a16="http://schemas.microsoft.com/office/drawing/2014/main" id="{3094D005-CBBF-D24F-A39E-9E12D61925EC}"/>
              </a:ext>
            </a:extLst>
          </p:cNvPr>
          <p:cNvSpPr txBox="1">
            <a:spLocks/>
          </p:cNvSpPr>
          <p:nvPr/>
        </p:nvSpPr>
        <p:spPr>
          <a:xfrm>
            <a:off x="4499160" y="1501282"/>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Type 2 Virtualization </a:t>
            </a:r>
          </a:p>
        </p:txBody>
      </p:sp>
      <p:sp>
        <p:nvSpPr>
          <p:cNvPr id="103" name="Content Placeholder 2">
            <a:extLst>
              <a:ext uri="{FF2B5EF4-FFF2-40B4-BE49-F238E27FC236}">
                <a16:creationId xmlns:a16="http://schemas.microsoft.com/office/drawing/2014/main" id="{1F5AA298-D82B-964F-A00A-95A9AAB42D33}"/>
              </a:ext>
            </a:extLst>
          </p:cNvPr>
          <p:cNvSpPr txBox="1">
            <a:spLocks/>
          </p:cNvSpPr>
          <p:nvPr/>
        </p:nvSpPr>
        <p:spPr>
          <a:xfrm>
            <a:off x="8416614" y="1494935"/>
            <a:ext cx="3183836"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Containerization</a:t>
            </a:r>
          </a:p>
        </p:txBody>
      </p:sp>
      <p:sp>
        <p:nvSpPr>
          <p:cNvPr id="85" name="Rectangle 84">
            <a:extLst>
              <a:ext uri="{FF2B5EF4-FFF2-40B4-BE49-F238E27FC236}">
                <a16:creationId xmlns:a16="http://schemas.microsoft.com/office/drawing/2014/main" id="{5F890009-853C-4E4B-BC2A-B915637CD84C}"/>
              </a:ext>
            </a:extLst>
          </p:cNvPr>
          <p:cNvSpPr/>
          <p:nvPr/>
        </p:nvSpPr>
        <p:spPr>
          <a:xfrm>
            <a:off x="8485887" y="5100725"/>
            <a:ext cx="3045290" cy="28809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Desktop Hypervisor (Type 2)</a:t>
            </a:r>
          </a:p>
        </p:txBody>
      </p:sp>
    </p:spTree>
    <p:extLst>
      <p:ext uri="{BB962C8B-B14F-4D97-AF65-F5344CB8AC3E}">
        <p14:creationId xmlns:p14="http://schemas.microsoft.com/office/powerpoint/2010/main" val="40660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down)">
                                      <p:cBhvr>
                                        <p:cTn id="30" dur="750"/>
                                        <p:tgtEl>
                                          <p:spTgt spid="104"/>
                                        </p:tgtEl>
                                      </p:cBhvr>
                                    </p:animEffect>
                                  </p:childTnLst>
                                </p:cTn>
                              </p:par>
                            </p:childTnLst>
                          </p:cTn>
                        </p:par>
                        <p:par>
                          <p:cTn id="31" fill="hold">
                            <p:stCondLst>
                              <p:cond delay="1750"/>
                            </p:stCondLst>
                            <p:childTnLst>
                              <p:par>
                                <p:cTn id="32" presetID="22" presetClass="entr" presetSubtype="4"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750"/>
                                        <p:tgtEl>
                                          <p:spTgt spid="105"/>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75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dissolv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down)">
                                      <p:cBhvr>
                                        <p:cTn id="63" dur="500"/>
                                        <p:tgtEl>
                                          <p:spTgt spid="69"/>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dissolve">
                                      <p:cBhvr>
                                        <p:cTn id="67" dur="500"/>
                                        <p:tgtEl>
                                          <p:spTgt spid="70"/>
                                        </p:tgtEl>
                                      </p:cBhvr>
                                    </p:animEffec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wipe(down)">
                                      <p:cBhvr>
                                        <p:cTn id="71" dur="750"/>
                                        <p:tgtEl>
                                          <p:spTgt spid="107"/>
                                        </p:tgtEl>
                                      </p:cBhvr>
                                    </p:animEffect>
                                  </p:childTnLst>
                                </p:cTn>
                              </p:par>
                            </p:childTnLst>
                          </p:cTn>
                        </p:par>
                        <p:par>
                          <p:cTn id="72" fill="hold">
                            <p:stCondLst>
                              <p:cond delay="1750"/>
                            </p:stCondLst>
                            <p:childTnLst>
                              <p:par>
                                <p:cTn id="73" presetID="22" presetClass="entr" presetSubtype="4"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down)">
                                      <p:cBhvr>
                                        <p:cTn id="75" dur="750"/>
                                        <p:tgtEl>
                                          <p:spTgt spid="108"/>
                                        </p:tgtEl>
                                      </p:cBhvr>
                                    </p:animEffect>
                                  </p:childTnLst>
                                </p:cTn>
                              </p:par>
                            </p:childTnLst>
                          </p:cTn>
                        </p:par>
                        <p:par>
                          <p:cTn id="76" fill="hold">
                            <p:stCondLst>
                              <p:cond delay="2500"/>
                            </p:stCondLst>
                            <p:childTnLst>
                              <p:par>
                                <p:cTn id="77" presetID="22" presetClass="entr" presetSubtype="4"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down)">
                                      <p:cBhvr>
                                        <p:cTn id="79" dur="75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dissolv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down)">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down)">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down)">
                                      <p:cBhvr>
                                        <p:cTn id="104" dur="500"/>
                                        <p:tgtEl>
                                          <p:spTgt spid="83"/>
                                        </p:tgtEl>
                                      </p:cBhvr>
                                    </p:animEffect>
                                  </p:childTnLst>
                                </p:cTn>
                              </p:par>
                            </p:childTnLst>
                          </p:cTn>
                        </p:par>
                        <p:par>
                          <p:cTn id="105" fill="hold">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dissolve">
                                      <p:cBhvr>
                                        <p:cTn id="108" dur="500"/>
                                        <p:tgtEl>
                                          <p:spTgt spid="84"/>
                                        </p:tgtEl>
                                      </p:cBhvr>
                                    </p:animEffect>
                                  </p:childTnLst>
                                </p:cTn>
                              </p:par>
                            </p:childTnLst>
                          </p:cTn>
                        </p:par>
                        <p:par>
                          <p:cTn id="109" fill="hold">
                            <p:stCondLst>
                              <p:cond delay="1000"/>
                            </p:stCondLst>
                            <p:childTnLst>
                              <p:par>
                                <p:cTn id="110" presetID="9"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dissolve">
                                      <p:cBhvr>
                                        <p:cTn id="112" dur="500"/>
                                        <p:tgtEl>
                                          <p:spTgt spid="110"/>
                                        </p:tgtEl>
                                      </p:cBhvr>
                                    </p:animEffect>
                                  </p:childTnLst>
                                </p:cTn>
                              </p:par>
                            </p:childTnLst>
                          </p:cTn>
                        </p:par>
                        <p:par>
                          <p:cTn id="113" fill="hold">
                            <p:stCondLst>
                              <p:cond delay="1500"/>
                            </p:stCondLst>
                            <p:childTnLst>
                              <p:par>
                                <p:cTn id="114" presetID="9" presetClass="entr" presetSubtype="0" fill="hold" nodeType="after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dissolve">
                                      <p:cBhvr>
                                        <p:cTn id="116" dur="500"/>
                                        <p:tgtEl>
                                          <p:spTgt spid="111"/>
                                        </p:tgtEl>
                                      </p:cBhvr>
                                    </p:animEffect>
                                  </p:childTnLst>
                                </p:cTn>
                              </p:par>
                            </p:childTnLst>
                          </p:cTn>
                        </p:par>
                        <p:par>
                          <p:cTn id="117" fill="hold">
                            <p:stCondLst>
                              <p:cond delay="2000"/>
                            </p:stCondLst>
                            <p:childTnLst>
                              <p:par>
                                <p:cTn id="118" presetID="9"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dissolve">
                                      <p:cBhvr>
                                        <p:cTn id="120" dur="500"/>
                                        <p:tgtEl>
                                          <p:spTgt spid="112"/>
                                        </p:tgtEl>
                                      </p:cBhvr>
                                    </p:animEffect>
                                  </p:childTnLst>
                                </p:cTn>
                              </p:par>
                            </p:childTnLst>
                          </p:cTn>
                        </p:par>
                        <p:par>
                          <p:cTn id="121" fill="hold">
                            <p:stCondLst>
                              <p:cond delay="2500"/>
                            </p:stCondLst>
                            <p:childTnLst>
                              <p:par>
                                <p:cTn id="122" presetID="9"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dissolve">
                                      <p:cBhvr>
                                        <p:cTn id="124" dur="500"/>
                                        <p:tgtEl>
                                          <p:spTgt spid="113"/>
                                        </p:tgtEl>
                                      </p:cBhvr>
                                    </p:animEffect>
                                  </p:childTnLst>
                                </p:cTn>
                              </p:par>
                            </p:childTnLst>
                          </p:cTn>
                        </p:par>
                        <p:par>
                          <p:cTn id="125" fill="hold">
                            <p:stCondLst>
                              <p:cond delay="3000"/>
                            </p:stCondLst>
                            <p:childTnLst>
                              <p:par>
                                <p:cTn id="126" presetID="9" presetClass="entr" presetSubtype="0" fill="hold" nodeType="afterEffect">
                                  <p:stCondLst>
                                    <p:cond delay="0"/>
                                  </p:stCondLst>
                                  <p:childTnLst>
                                    <p:set>
                                      <p:cBhvr>
                                        <p:cTn id="127" dur="1" fill="hold">
                                          <p:stCondLst>
                                            <p:cond delay="0"/>
                                          </p:stCondLst>
                                        </p:cTn>
                                        <p:tgtEl>
                                          <p:spTgt spid="114"/>
                                        </p:tgtEl>
                                        <p:attrNameLst>
                                          <p:attrName>style.visibility</p:attrName>
                                        </p:attrNameLst>
                                      </p:cBhvr>
                                      <p:to>
                                        <p:strVal val="visible"/>
                                      </p:to>
                                    </p:set>
                                    <p:animEffect transition="in" filter="dissolve">
                                      <p:cBhvr>
                                        <p:cTn id="128" dur="500"/>
                                        <p:tgtEl>
                                          <p:spTgt spid="114"/>
                                        </p:tgtEl>
                                      </p:cBhvr>
                                    </p:animEffect>
                                  </p:childTnLst>
                                </p:cTn>
                              </p:par>
                            </p:childTnLst>
                          </p:cTn>
                        </p:par>
                        <p:par>
                          <p:cTn id="129" fill="hold">
                            <p:stCondLst>
                              <p:cond delay="3500"/>
                            </p:stCondLst>
                            <p:childTnLst>
                              <p:par>
                                <p:cTn id="130" presetID="9" presetClass="entr" presetSubtype="0" fill="hold" nodeType="after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dissolv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xit" presetSubtype="0" fill="hold" nodeType="clickEffect">
                                  <p:stCondLst>
                                    <p:cond delay="0"/>
                                  </p:stCondLst>
                                  <p:childTnLst>
                                    <p:animEffect transition="out" filter="dissolve">
                                      <p:cBhvr>
                                        <p:cTn id="136" dur="500"/>
                                        <p:tgtEl>
                                          <p:spTgt spid="112"/>
                                        </p:tgtEl>
                                      </p:cBhvr>
                                    </p:animEffect>
                                    <p:set>
                                      <p:cBhvr>
                                        <p:cTn id="137" dur="1" fill="hold">
                                          <p:stCondLst>
                                            <p:cond delay="499"/>
                                          </p:stCondLst>
                                        </p:cTn>
                                        <p:tgtEl>
                                          <p:spTgt spid="112"/>
                                        </p:tgtEl>
                                        <p:attrNameLst>
                                          <p:attrName>style.visibility</p:attrName>
                                        </p:attrNameLst>
                                      </p:cBhvr>
                                      <p:to>
                                        <p:strVal val="hidden"/>
                                      </p:to>
                                    </p:set>
                                  </p:childTnLst>
                                </p:cTn>
                              </p:par>
                            </p:childTnLst>
                          </p:cTn>
                        </p:par>
                        <p:par>
                          <p:cTn id="138" fill="hold">
                            <p:stCondLst>
                              <p:cond delay="500"/>
                            </p:stCondLst>
                            <p:childTnLst>
                              <p:par>
                                <p:cTn id="139" presetID="9" presetClass="exit" presetSubtype="0" fill="hold" nodeType="afterEffect">
                                  <p:stCondLst>
                                    <p:cond delay="750"/>
                                  </p:stCondLst>
                                  <p:childTnLst>
                                    <p:animEffect transition="out" filter="dissolve">
                                      <p:cBhvr>
                                        <p:cTn id="140" dur="500"/>
                                        <p:tgtEl>
                                          <p:spTgt spid="110"/>
                                        </p:tgtEl>
                                      </p:cBhvr>
                                    </p:animEffect>
                                    <p:set>
                                      <p:cBhvr>
                                        <p:cTn id="141" dur="1" fill="hold">
                                          <p:stCondLst>
                                            <p:cond delay="499"/>
                                          </p:stCondLst>
                                        </p:cTn>
                                        <p:tgtEl>
                                          <p:spTgt spid="110"/>
                                        </p:tgtEl>
                                        <p:attrNameLst>
                                          <p:attrName>style.visibility</p:attrName>
                                        </p:attrNameLst>
                                      </p:cBhvr>
                                      <p:to>
                                        <p:strVal val="hidden"/>
                                      </p:to>
                                    </p:set>
                                  </p:childTnLst>
                                </p:cTn>
                              </p:par>
                            </p:childTnLst>
                          </p:cTn>
                        </p:par>
                        <p:par>
                          <p:cTn id="142" fill="hold">
                            <p:stCondLst>
                              <p:cond delay="1750"/>
                            </p:stCondLst>
                            <p:childTnLst>
                              <p:par>
                                <p:cTn id="143" presetID="9" presetClass="exit" presetSubtype="0" fill="hold" nodeType="afterEffect">
                                  <p:stCondLst>
                                    <p:cond delay="750"/>
                                  </p:stCondLst>
                                  <p:childTnLst>
                                    <p:animEffect transition="out" filter="dissolve">
                                      <p:cBhvr>
                                        <p:cTn id="144" dur="500"/>
                                        <p:tgtEl>
                                          <p:spTgt spid="114"/>
                                        </p:tgtEl>
                                      </p:cBhvr>
                                    </p:animEffect>
                                    <p:set>
                                      <p:cBhvr>
                                        <p:cTn id="145" dur="1" fill="hold">
                                          <p:stCondLst>
                                            <p:cond delay="499"/>
                                          </p:stCondLst>
                                        </p:cTn>
                                        <p:tgtEl>
                                          <p:spTgt spid="114"/>
                                        </p:tgtEl>
                                        <p:attrNameLst>
                                          <p:attrName>style.visibility</p:attrName>
                                        </p:attrNameLst>
                                      </p:cBhvr>
                                      <p:to>
                                        <p:strVal val="hidden"/>
                                      </p:to>
                                    </p:set>
                                  </p:childTnLst>
                                </p:cTn>
                              </p:par>
                            </p:childTnLst>
                          </p:cTn>
                        </p:par>
                        <p:par>
                          <p:cTn id="146" fill="hold">
                            <p:stCondLst>
                              <p:cond delay="3000"/>
                            </p:stCondLst>
                            <p:childTnLst>
                              <p:par>
                                <p:cTn id="147" presetID="9" presetClass="entr" presetSubtype="0" fill="hold" nodeType="afterEffect">
                                  <p:stCondLst>
                                    <p:cond delay="750"/>
                                  </p:stCondLst>
                                  <p:childTnLst>
                                    <p:set>
                                      <p:cBhvr>
                                        <p:cTn id="148" dur="1" fill="hold">
                                          <p:stCondLst>
                                            <p:cond delay="0"/>
                                          </p:stCondLst>
                                        </p:cTn>
                                        <p:tgtEl>
                                          <p:spTgt spid="110"/>
                                        </p:tgtEl>
                                        <p:attrNameLst>
                                          <p:attrName>style.visibility</p:attrName>
                                        </p:attrNameLst>
                                      </p:cBhvr>
                                      <p:to>
                                        <p:strVal val="visible"/>
                                      </p:to>
                                    </p:set>
                                    <p:animEffect transition="in" filter="dissolve">
                                      <p:cBhvr>
                                        <p:cTn id="149" dur="500"/>
                                        <p:tgtEl>
                                          <p:spTgt spid="110"/>
                                        </p:tgtEl>
                                      </p:cBhvr>
                                    </p:animEffect>
                                  </p:childTnLst>
                                </p:cTn>
                              </p:par>
                            </p:childTnLst>
                          </p:cTn>
                        </p:par>
                        <p:par>
                          <p:cTn id="150" fill="hold">
                            <p:stCondLst>
                              <p:cond delay="4250"/>
                            </p:stCondLst>
                            <p:childTnLst>
                              <p:par>
                                <p:cTn id="151" presetID="9" presetClass="exit" presetSubtype="0" fill="hold" nodeType="afterEffect">
                                  <p:stCondLst>
                                    <p:cond delay="750"/>
                                  </p:stCondLst>
                                  <p:childTnLst>
                                    <p:animEffect transition="out" filter="dissolve">
                                      <p:cBhvr>
                                        <p:cTn id="152" dur="500"/>
                                        <p:tgtEl>
                                          <p:spTgt spid="115"/>
                                        </p:tgtEl>
                                      </p:cBhvr>
                                    </p:animEffect>
                                    <p:set>
                                      <p:cBhvr>
                                        <p:cTn id="153" dur="1" fill="hold">
                                          <p:stCondLst>
                                            <p:cond delay="499"/>
                                          </p:stCondLst>
                                        </p:cTn>
                                        <p:tgtEl>
                                          <p:spTgt spid="115"/>
                                        </p:tgtEl>
                                        <p:attrNameLst>
                                          <p:attrName>style.visibility</p:attrName>
                                        </p:attrNameLst>
                                      </p:cBhvr>
                                      <p:to>
                                        <p:strVal val="hidden"/>
                                      </p:to>
                                    </p:set>
                                  </p:childTnLst>
                                </p:cTn>
                              </p:par>
                            </p:childTnLst>
                          </p:cTn>
                        </p:par>
                        <p:par>
                          <p:cTn id="154" fill="hold">
                            <p:stCondLst>
                              <p:cond delay="5500"/>
                            </p:stCondLst>
                            <p:childTnLst>
                              <p:par>
                                <p:cTn id="155" presetID="9" presetClass="entr" presetSubtype="0" fill="hold" nodeType="afterEffect">
                                  <p:stCondLst>
                                    <p:cond delay="750"/>
                                  </p:stCondLst>
                                  <p:childTnLst>
                                    <p:set>
                                      <p:cBhvr>
                                        <p:cTn id="156" dur="1" fill="hold">
                                          <p:stCondLst>
                                            <p:cond delay="0"/>
                                          </p:stCondLst>
                                        </p:cTn>
                                        <p:tgtEl>
                                          <p:spTgt spid="115"/>
                                        </p:tgtEl>
                                        <p:attrNameLst>
                                          <p:attrName>style.visibility</p:attrName>
                                        </p:attrNameLst>
                                      </p:cBhvr>
                                      <p:to>
                                        <p:strVal val="visible"/>
                                      </p:to>
                                    </p:set>
                                    <p:animEffect transition="in" filter="dissolve">
                                      <p:cBhvr>
                                        <p:cTn id="157" dur="500"/>
                                        <p:tgtEl>
                                          <p:spTgt spid="115"/>
                                        </p:tgtEl>
                                      </p:cBhvr>
                                    </p:animEffect>
                                  </p:childTnLst>
                                </p:cTn>
                              </p:par>
                            </p:childTnLst>
                          </p:cTn>
                        </p:par>
                        <p:par>
                          <p:cTn id="158" fill="hold">
                            <p:stCondLst>
                              <p:cond delay="6750"/>
                            </p:stCondLst>
                            <p:childTnLst>
                              <p:par>
                                <p:cTn id="159" presetID="9" presetClass="entr" presetSubtype="0" fill="hold" nodeType="afterEffect">
                                  <p:stCondLst>
                                    <p:cond delay="750"/>
                                  </p:stCondLst>
                                  <p:childTnLst>
                                    <p:set>
                                      <p:cBhvr>
                                        <p:cTn id="160" dur="1" fill="hold">
                                          <p:stCondLst>
                                            <p:cond delay="0"/>
                                          </p:stCondLst>
                                        </p:cTn>
                                        <p:tgtEl>
                                          <p:spTgt spid="112"/>
                                        </p:tgtEl>
                                        <p:attrNameLst>
                                          <p:attrName>style.visibility</p:attrName>
                                        </p:attrNameLst>
                                      </p:cBhvr>
                                      <p:to>
                                        <p:strVal val="visible"/>
                                      </p:to>
                                    </p:set>
                                    <p:animEffect transition="in" filter="dissolve">
                                      <p:cBhvr>
                                        <p:cTn id="161" dur="500"/>
                                        <p:tgtEl>
                                          <p:spTgt spid="112"/>
                                        </p:tgtEl>
                                      </p:cBhvr>
                                    </p:animEffect>
                                  </p:childTnLst>
                                </p:cTn>
                              </p:par>
                            </p:childTnLst>
                          </p:cTn>
                        </p:par>
                        <p:par>
                          <p:cTn id="162" fill="hold">
                            <p:stCondLst>
                              <p:cond delay="8000"/>
                            </p:stCondLst>
                            <p:childTnLst>
                              <p:par>
                                <p:cTn id="163" presetID="9" presetClass="entr" presetSubtype="0" fill="hold" nodeType="afterEffect">
                                  <p:stCondLst>
                                    <p:cond delay="750"/>
                                  </p:stCondLst>
                                  <p:childTnLst>
                                    <p:set>
                                      <p:cBhvr>
                                        <p:cTn id="164" dur="1" fill="hold">
                                          <p:stCondLst>
                                            <p:cond delay="0"/>
                                          </p:stCondLst>
                                        </p:cTn>
                                        <p:tgtEl>
                                          <p:spTgt spid="114"/>
                                        </p:tgtEl>
                                        <p:attrNameLst>
                                          <p:attrName>style.visibility</p:attrName>
                                        </p:attrNameLst>
                                      </p:cBhvr>
                                      <p:to>
                                        <p:strVal val="visible"/>
                                      </p:to>
                                    </p:set>
                                    <p:animEffect transition="in" filter="dissolv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dissolve">
                                      <p:cBhvr>
                                        <p:cTn id="1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67" grpId="0" animBg="1"/>
      <p:bldP spid="68" grpId="0" animBg="1"/>
      <p:bldP spid="69" grpId="0" animBg="1"/>
      <p:bldP spid="70" grpId="0"/>
      <p:bldP spid="80" grpId="0" animBg="1"/>
      <p:bldP spid="81" grpId="0" animBg="1"/>
      <p:bldP spid="82" grpId="0" animBg="1"/>
      <p:bldP spid="83" grpId="0" animBg="1"/>
      <p:bldP spid="84" grpId="0"/>
      <p:bldP spid="94" grpId="0" animBg="1"/>
      <p:bldP spid="101" grpId="0"/>
      <p:bldP spid="102" grpId="0"/>
      <p:bldP spid="103" grpId="0"/>
      <p:bldP spid="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Dangling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Dangling</a:t>
            </a:r>
            <a:r>
              <a:rPr lang="en-US" dirty="0"/>
              <a:t> Images are those with </a:t>
            </a:r>
            <a:r>
              <a:rPr lang="en-US" dirty="0">
                <a:solidFill>
                  <a:srgbClr val="FFFF00"/>
                </a:solidFill>
              </a:rPr>
              <a:t>&lt;none&gt; </a:t>
            </a:r>
            <a:r>
              <a:rPr lang="en-US" dirty="0"/>
              <a:t>Repository and Tag values</a:t>
            </a:r>
          </a:p>
          <a:p>
            <a:r>
              <a:rPr lang="en-US" dirty="0"/>
              <a:t>What is an easy way to remove</a:t>
            </a:r>
            <a:r>
              <a:rPr lang="en-US" dirty="0">
                <a:solidFill>
                  <a:srgbClr val="FFFF00"/>
                </a:solidFill>
              </a:rPr>
              <a:t> dangling </a:t>
            </a:r>
            <a:r>
              <a:rPr lang="en-US" dirty="0"/>
              <a:t>Images?</a:t>
            </a:r>
          </a:p>
          <a:p>
            <a:pPr marL="457200" lvl="1" indent="0">
              <a:buNone/>
            </a:pPr>
            <a:r>
              <a:rPr lang="en-US" sz="2800" b="1" i="1" dirty="0">
                <a:solidFill>
                  <a:srgbClr val="FFFF00"/>
                </a:solidFill>
              </a:rPr>
              <a:t>docker image prune</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80</a:t>
            </a:fld>
            <a:endParaRPr lang="en-US" dirty="0"/>
          </a:p>
        </p:txBody>
      </p:sp>
    </p:spTree>
    <p:extLst>
      <p:ext uri="{BB962C8B-B14F-4D97-AF65-F5344CB8AC3E}">
        <p14:creationId xmlns:p14="http://schemas.microsoft.com/office/powerpoint/2010/main" val="4048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81</a:t>
            </a:fld>
            <a:endParaRPr lang="en-US" dirty="0"/>
          </a:p>
        </p:txBody>
      </p:sp>
      <p:pic>
        <p:nvPicPr>
          <p:cNvPr id="2" name="docker image prune -a" descr="docker image prune -a">
            <a:hlinkClick r:id="" action="ppaction://media"/>
            <a:extLst>
              <a:ext uri="{FF2B5EF4-FFF2-40B4-BE49-F238E27FC236}">
                <a16:creationId xmlns:a16="http://schemas.microsoft.com/office/drawing/2014/main" id="{BDEBF133-5FD4-F446-8E53-E2562E12B2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5871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Docker System Cleanup</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t>How to easily remove all:</a:t>
            </a:r>
          </a:p>
          <a:p>
            <a:pPr lvl="1"/>
            <a:r>
              <a:rPr lang="en-US" dirty="0"/>
              <a:t>Dangling Images</a:t>
            </a:r>
          </a:p>
          <a:p>
            <a:pPr lvl="1"/>
            <a:r>
              <a:rPr lang="en-US" dirty="0"/>
              <a:t>Stopped Containers</a:t>
            </a:r>
          </a:p>
          <a:p>
            <a:pPr lvl="1"/>
            <a:r>
              <a:rPr lang="en-US" dirty="0"/>
              <a:t>Unused Networks</a:t>
            </a:r>
          </a:p>
          <a:p>
            <a:pPr lvl="1"/>
            <a:r>
              <a:rPr lang="en-US" dirty="0"/>
              <a:t>Build cache</a:t>
            </a:r>
          </a:p>
          <a:p>
            <a:pPr marL="457200" lvl="1" indent="0">
              <a:buNone/>
            </a:pPr>
            <a:r>
              <a:rPr lang="en-US" sz="2800" b="1" i="1" dirty="0">
                <a:solidFill>
                  <a:srgbClr val="FFFF00"/>
                </a:solidFill>
              </a:rPr>
              <a:t>docker system prune</a:t>
            </a:r>
          </a:p>
          <a:p>
            <a:r>
              <a:rPr lang="en-US" dirty="0"/>
              <a:t>Remove all of the above plus all unused Volumes:</a:t>
            </a:r>
          </a:p>
          <a:p>
            <a:pPr marL="457200" lvl="1" indent="0">
              <a:buNone/>
            </a:pPr>
            <a:r>
              <a:rPr lang="en-US" sz="2800" b="1" i="1" dirty="0">
                <a:solidFill>
                  <a:srgbClr val="FFFF00"/>
                </a:solidFill>
              </a:rPr>
              <a:t>docker system prune --volumes</a:t>
            </a:r>
          </a:p>
          <a:p>
            <a:pPr lvl="1"/>
            <a:endParaRPr lang="en-US" dirty="0"/>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82</a:t>
            </a:fld>
            <a:endParaRPr lang="en-US" dirty="0"/>
          </a:p>
        </p:txBody>
      </p:sp>
    </p:spTree>
    <p:extLst>
      <p:ext uri="{BB962C8B-B14F-4D97-AF65-F5344CB8AC3E}">
        <p14:creationId xmlns:p14="http://schemas.microsoft.com/office/powerpoint/2010/main" val="1241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83</a:t>
            </a:fld>
            <a:endParaRPr lang="en-US" dirty="0"/>
          </a:p>
        </p:txBody>
      </p:sp>
      <p:pic>
        <p:nvPicPr>
          <p:cNvPr id="2" name="docker image prune" descr="docker image prune">
            <a:hlinkClick r:id="" action="ppaction://media"/>
            <a:extLst>
              <a:ext uri="{FF2B5EF4-FFF2-40B4-BE49-F238E27FC236}">
                <a16:creationId xmlns:a16="http://schemas.microsoft.com/office/drawing/2014/main" id="{A2927C1A-6B48-F647-977D-271AB70C60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7104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55DF-385E-9A4F-AB08-FEBC11990B8B}"/>
              </a:ext>
            </a:extLst>
          </p:cNvPr>
          <p:cNvSpPr>
            <a:spLocks noGrp="1"/>
          </p:cNvSpPr>
          <p:nvPr>
            <p:ph type="title"/>
          </p:nvPr>
        </p:nvSpPr>
        <p:spPr/>
        <p:txBody>
          <a:bodyPr/>
          <a:lstStyle/>
          <a:p>
            <a:r>
              <a:rPr lang="en-US" dirty="0"/>
              <a:t>Remove Unused Images</a:t>
            </a:r>
          </a:p>
        </p:txBody>
      </p:sp>
      <p:sp>
        <p:nvSpPr>
          <p:cNvPr id="3" name="Content Placeholder 2">
            <a:extLst>
              <a:ext uri="{FF2B5EF4-FFF2-40B4-BE49-F238E27FC236}">
                <a16:creationId xmlns:a16="http://schemas.microsoft.com/office/drawing/2014/main" id="{4CB23FD9-ADE0-084E-A8CC-44CA0BA25AB3}"/>
              </a:ext>
            </a:extLst>
          </p:cNvPr>
          <p:cNvSpPr>
            <a:spLocks noGrp="1"/>
          </p:cNvSpPr>
          <p:nvPr>
            <p:ph idx="1"/>
          </p:nvPr>
        </p:nvSpPr>
        <p:spPr>
          <a:xfrm>
            <a:off x="838200" y="1825624"/>
            <a:ext cx="10515600" cy="4783520"/>
          </a:xfrm>
        </p:spPr>
        <p:txBody>
          <a:bodyPr>
            <a:normAutofit/>
          </a:bodyPr>
          <a:lstStyle/>
          <a:p>
            <a:r>
              <a:rPr lang="en-US" dirty="0">
                <a:solidFill>
                  <a:srgbClr val="FFFF00"/>
                </a:solidFill>
              </a:rPr>
              <a:t>Unused</a:t>
            </a:r>
            <a:r>
              <a:rPr lang="en-US" dirty="0"/>
              <a:t> Images are those which have no associated Containers</a:t>
            </a:r>
          </a:p>
          <a:p>
            <a:r>
              <a:rPr lang="en-US" dirty="0"/>
              <a:t>What is an easy way to remove</a:t>
            </a:r>
            <a:r>
              <a:rPr lang="en-US" dirty="0">
                <a:solidFill>
                  <a:srgbClr val="FFFF00"/>
                </a:solidFill>
              </a:rPr>
              <a:t> unused </a:t>
            </a:r>
            <a:r>
              <a:rPr lang="en-US" dirty="0"/>
              <a:t>Images?</a:t>
            </a:r>
          </a:p>
          <a:p>
            <a:pPr marL="457200" lvl="1" indent="0">
              <a:buNone/>
            </a:pPr>
            <a:r>
              <a:rPr lang="en-US" sz="2800" b="1" i="1" dirty="0">
                <a:solidFill>
                  <a:srgbClr val="FFFF00"/>
                </a:solidFill>
              </a:rPr>
              <a:t>docker image prune -a</a:t>
            </a:r>
          </a:p>
        </p:txBody>
      </p:sp>
      <p:sp>
        <p:nvSpPr>
          <p:cNvPr id="4" name="Date Placeholder 3">
            <a:extLst>
              <a:ext uri="{FF2B5EF4-FFF2-40B4-BE49-F238E27FC236}">
                <a16:creationId xmlns:a16="http://schemas.microsoft.com/office/drawing/2014/main" id="{6E8781CE-B8A7-7540-B619-28D099093D8B}"/>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222BEAA2-2326-1F4D-9BCE-0FC3EC23B201}"/>
              </a:ext>
            </a:extLst>
          </p:cNvPr>
          <p:cNvSpPr>
            <a:spLocks noGrp="1"/>
          </p:cNvSpPr>
          <p:nvPr>
            <p:ph type="sldNum" sz="quarter" idx="12"/>
          </p:nvPr>
        </p:nvSpPr>
        <p:spPr/>
        <p:txBody>
          <a:bodyPr/>
          <a:lstStyle/>
          <a:p>
            <a:fld id="{A44B02FA-DD2D-1844-AE35-8B2EAB0CF4EF}" type="slidenum">
              <a:rPr lang="en-US" smtClean="0"/>
              <a:pPr/>
              <a:t>84</a:t>
            </a:fld>
            <a:endParaRPr lang="en-US" dirty="0"/>
          </a:p>
        </p:txBody>
      </p:sp>
    </p:spTree>
    <p:extLst>
      <p:ext uri="{BB962C8B-B14F-4D97-AF65-F5344CB8AC3E}">
        <p14:creationId xmlns:p14="http://schemas.microsoft.com/office/powerpoint/2010/main" val="13302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85</a:t>
            </a:fld>
            <a:endParaRPr lang="en-US" dirty="0"/>
          </a:p>
        </p:txBody>
      </p:sp>
      <p:pic>
        <p:nvPicPr>
          <p:cNvPr id="2" name="docker system prune" descr="docker system prune">
            <a:hlinkClick r:id="" action="ppaction://media"/>
            <a:extLst>
              <a:ext uri="{FF2B5EF4-FFF2-40B4-BE49-F238E27FC236}">
                <a16:creationId xmlns:a16="http://schemas.microsoft.com/office/drawing/2014/main" id="{74C6E5BD-517D-1B45-8837-A4573501DF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127" y="6350"/>
            <a:ext cx="11479746" cy="6851650"/>
          </a:xfrm>
          <a:prstGeom prst="rect">
            <a:avLst/>
          </a:prstGeom>
        </p:spPr>
      </p:pic>
    </p:spTree>
    <p:extLst>
      <p:ext uri="{BB962C8B-B14F-4D97-AF65-F5344CB8AC3E}">
        <p14:creationId xmlns:p14="http://schemas.microsoft.com/office/powerpoint/2010/main" val="11101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6E4C-FC36-3E4C-9387-96DD20072D9D}"/>
              </a:ext>
            </a:extLst>
          </p:cNvPr>
          <p:cNvSpPr>
            <a:spLocks noGrp="1"/>
          </p:cNvSpPr>
          <p:nvPr>
            <p:ph type="ctrTitle"/>
          </p:nvPr>
        </p:nvSpPr>
        <p:spPr>
          <a:xfrm>
            <a:off x="1524000" y="914013"/>
            <a:ext cx="9144000" cy="2387600"/>
          </a:xfrm>
        </p:spPr>
        <p:txBody>
          <a:bodyPr/>
          <a:lstStyle/>
          <a:p>
            <a:r>
              <a:rPr lang="en-US" dirty="0"/>
              <a:t>Part VI</a:t>
            </a:r>
          </a:p>
        </p:txBody>
      </p:sp>
      <p:sp>
        <p:nvSpPr>
          <p:cNvPr id="3" name="Subtitle 2">
            <a:extLst>
              <a:ext uri="{FF2B5EF4-FFF2-40B4-BE49-F238E27FC236}">
                <a16:creationId xmlns:a16="http://schemas.microsoft.com/office/drawing/2014/main" id="{0451A0DE-9D64-5A48-94B5-5B4E42709819}"/>
              </a:ext>
            </a:extLst>
          </p:cNvPr>
          <p:cNvSpPr>
            <a:spLocks noGrp="1"/>
          </p:cNvSpPr>
          <p:nvPr>
            <p:ph type="subTitle" idx="1"/>
          </p:nvPr>
        </p:nvSpPr>
        <p:spPr>
          <a:xfrm>
            <a:off x="1524000" y="3393688"/>
            <a:ext cx="9144000" cy="1655762"/>
          </a:xfrm>
        </p:spPr>
        <p:txBody>
          <a:bodyPr/>
          <a:lstStyle/>
          <a:p>
            <a:r>
              <a:rPr lang="en-US" dirty="0"/>
              <a:t>Quiz &amp; References</a:t>
            </a:r>
          </a:p>
        </p:txBody>
      </p:sp>
    </p:spTree>
    <p:extLst>
      <p:ext uri="{BB962C8B-B14F-4D97-AF65-F5344CB8AC3E}">
        <p14:creationId xmlns:p14="http://schemas.microsoft.com/office/powerpoint/2010/main" val="3013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Docker Quiz</a:t>
            </a:r>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87</a:t>
            </a:fld>
            <a:endParaRPr lang="en-US" dirty="0"/>
          </a:p>
        </p:txBody>
      </p:sp>
      <p:sp>
        <p:nvSpPr>
          <p:cNvPr id="8" name="Content Placeholder 2">
            <a:extLst>
              <a:ext uri="{FF2B5EF4-FFF2-40B4-BE49-F238E27FC236}">
                <a16:creationId xmlns:a16="http://schemas.microsoft.com/office/drawing/2014/main" id="{8FB321FA-E52C-D94C-9BD4-7673E7F9DF74}"/>
              </a:ext>
            </a:extLst>
          </p:cNvPr>
          <p:cNvSpPr txBox="1">
            <a:spLocks/>
          </p:cNvSpPr>
          <p:nvPr/>
        </p:nvSpPr>
        <p:spPr>
          <a:xfrm>
            <a:off x="363880" y="5660945"/>
            <a:ext cx="11676444"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linkClick r:id="rId2"/>
              </a:rPr>
              <a:t>https://github.wwt.com/pages/hullt/devnet-quizzes/docker-fundamentals/</a:t>
            </a:r>
            <a:endParaRPr lang="en-US" dirty="0"/>
          </a:p>
        </p:txBody>
      </p:sp>
      <p:pic>
        <p:nvPicPr>
          <p:cNvPr id="10" name="Picture 9" descr="A picture containing building, man, front, sitting&#10;&#10;Description automatically generated">
            <a:extLst>
              <a:ext uri="{FF2B5EF4-FFF2-40B4-BE49-F238E27FC236}">
                <a16:creationId xmlns:a16="http://schemas.microsoft.com/office/drawing/2014/main" id="{70321F9B-8052-3540-BE8F-C81CB76A3753}"/>
              </a:ext>
            </a:extLst>
          </p:cNvPr>
          <p:cNvPicPr>
            <a:picLocks noChangeAspect="1"/>
          </p:cNvPicPr>
          <p:nvPr/>
        </p:nvPicPr>
        <p:blipFill>
          <a:blip r:embed="rId3"/>
          <a:stretch>
            <a:fillRect/>
          </a:stretch>
        </p:blipFill>
        <p:spPr>
          <a:xfrm>
            <a:off x="3428288" y="1394749"/>
            <a:ext cx="5182312" cy="4068502"/>
          </a:xfrm>
          <a:prstGeom prst="rect">
            <a:avLst/>
          </a:prstGeom>
        </p:spPr>
      </p:pic>
    </p:spTree>
    <p:extLst>
      <p:ext uri="{BB962C8B-B14F-4D97-AF65-F5344CB8AC3E}">
        <p14:creationId xmlns:p14="http://schemas.microsoft.com/office/powerpoint/2010/main" val="32255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4089-1746-624B-8E73-D3DAB8E88C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426B10-0364-A849-B3A4-1D0DA409155A}"/>
              </a:ext>
            </a:extLst>
          </p:cNvPr>
          <p:cNvSpPr>
            <a:spLocks noGrp="1"/>
          </p:cNvSpPr>
          <p:nvPr>
            <p:ph idx="1"/>
          </p:nvPr>
        </p:nvSpPr>
        <p:spPr/>
        <p:txBody>
          <a:bodyPr>
            <a:normAutofit lnSpcReduction="10000"/>
          </a:bodyPr>
          <a:lstStyle/>
          <a:p>
            <a:r>
              <a:rPr lang="en-US" dirty="0">
                <a:hlinkClick r:id="rId2"/>
              </a:rPr>
              <a:t>https://docs.docker.com/install</a:t>
            </a:r>
          </a:p>
          <a:p>
            <a:r>
              <a:rPr lang="en-US" dirty="0">
                <a:hlinkClick r:id="rId2"/>
              </a:rPr>
              <a:t>https://docs.docker.com/engine/docker-overview</a:t>
            </a:r>
          </a:p>
          <a:p>
            <a:r>
              <a:rPr lang="en-US" dirty="0">
                <a:hlinkClick r:id="rId2"/>
              </a:rPr>
              <a:t>https://docs.docker.com/engine/reference/builder</a:t>
            </a:r>
          </a:p>
          <a:p>
            <a:r>
              <a:rPr lang="en-US" dirty="0">
                <a:hlinkClick r:id="rId2"/>
              </a:rPr>
              <a:t>https://docs.docker.com/engine/reference/commandline</a:t>
            </a:r>
          </a:p>
          <a:p>
            <a:r>
              <a:rPr lang="en-US" dirty="0">
                <a:hlinkClick r:id="rId2"/>
              </a:rPr>
              <a:t>https://docs.docker.com/network/</a:t>
            </a:r>
          </a:p>
          <a:p>
            <a:r>
              <a:rPr lang="en-US" dirty="0">
                <a:hlinkClick r:id="rId2"/>
              </a:rPr>
              <a:t>https://docs.docker.com/compose</a:t>
            </a:r>
          </a:p>
          <a:p>
            <a:r>
              <a:rPr lang="en-US" dirty="0">
                <a:hlinkClick r:id="rId2"/>
              </a:rPr>
              <a:t>https://en.wikipedia.org/wiki/Docker_%28software%29</a:t>
            </a:r>
            <a:endParaRPr lang="en-US" dirty="0"/>
          </a:p>
          <a:p>
            <a:r>
              <a:rPr lang="en-US" dirty="0">
                <a:hlinkClick r:id="rId3"/>
              </a:rPr>
              <a:t>https://en.wikipedia.org/wiki/OS-level_virtualization</a:t>
            </a:r>
            <a:endParaRPr lang="en-US" dirty="0"/>
          </a:p>
          <a:p>
            <a:r>
              <a:rPr lang="en-US" dirty="0">
                <a:hlinkClick r:id="rId4"/>
              </a:rPr>
              <a:t>https://diveintodocker.com</a:t>
            </a:r>
            <a:r>
              <a:rPr lang="en-US" dirty="0"/>
              <a:t> – paid instructional course</a:t>
            </a:r>
          </a:p>
          <a:p>
            <a:pPr marL="0" indent="0">
              <a:buNone/>
            </a:pPr>
            <a:endParaRPr lang="en-US" dirty="0"/>
          </a:p>
        </p:txBody>
      </p:sp>
      <p:sp>
        <p:nvSpPr>
          <p:cNvPr id="4" name="Date Placeholder 3">
            <a:extLst>
              <a:ext uri="{FF2B5EF4-FFF2-40B4-BE49-F238E27FC236}">
                <a16:creationId xmlns:a16="http://schemas.microsoft.com/office/drawing/2014/main" id="{7ECEAF79-F4AC-E94E-9E55-220D0D396924}"/>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372DC1A4-CE8B-DB4A-8F86-2508518C35D3}"/>
              </a:ext>
            </a:extLst>
          </p:cNvPr>
          <p:cNvSpPr>
            <a:spLocks noGrp="1"/>
          </p:cNvSpPr>
          <p:nvPr>
            <p:ph type="sldNum" sz="quarter" idx="12"/>
          </p:nvPr>
        </p:nvSpPr>
        <p:spPr/>
        <p:txBody>
          <a:bodyPr/>
          <a:lstStyle/>
          <a:p>
            <a:fld id="{A44B02FA-DD2D-1844-AE35-8B2EAB0CF4EF}" type="slidenum">
              <a:rPr lang="en-US" smtClean="0"/>
              <a:pPr/>
              <a:t>88</a:t>
            </a:fld>
            <a:endParaRPr lang="en-US" dirty="0"/>
          </a:p>
        </p:txBody>
      </p:sp>
    </p:spTree>
    <p:extLst>
      <p:ext uri="{BB962C8B-B14F-4D97-AF65-F5344CB8AC3E}">
        <p14:creationId xmlns:p14="http://schemas.microsoft.com/office/powerpoint/2010/main" val="36083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B65EBD54-CF93-1D4A-A39B-E0E2861C9378}"/>
              </a:ext>
            </a:extLst>
          </p:cNvPr>
          <p:cNvPicPr>
            <a:picLocks noChangeAspect="1"/>
          </p:cNvPicPr>
          <p:nvPr/>
        </p:nvPicPr>
        <p:blipFill>
          <a:blip r:embed="rId3"/>
          <a:stretch>
            <a:fillRect/>
          </a:stretch>
        </p:blipFill>
        <p:spPr>
          <a:xfrm>
            <a:off x="4202610" y="1817365"/>
            <a:ext cx="3786779" cy="3223270"/>
          </a:xfrm>
          <a:prstGeom prst="rect">
            <a:avLst/>
          </a:prstGeom>
        </p:spPr>
      </p:pic>
    </p:spTree>
    <p:extLst>
      <p:ext uri="{BB962C8B-B14F-4D97-AF65-F5344CB8AC3E}">
        <p14:creationId xmlns:p14="http://schemas.microsoft.com/office/powerpoint/2010/main" val="37596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EF5D-650C-3B40-B094-703A11E3F8C3}"/>
              </a:ext>
            </a:extLst>
          </p:cNvPr>
          <p:cNvSpPr>
            <a:spLocks noGrp="1"/>
          </p:cNvSpPr>
          <p:nvPr>
            <p:ph type="title"/>
          </p:nvPr>
        </p:nvSpPr>
        <p:spPr/>
        <p:txBody>
          <a:bodyPr/>
          <a:lstStyle/>
          <a:p>
            <a:r>
              <a:rPr lang="en-US" dirty="0"/>
              <a:t>Wins for Docker</a:t>
            </a:r>
          </a:p>
        </p:txBody>
      </p:sp>
      <p:sp>
        <p:nvSpPr>
          <p:cNvPr id="3" name="Content Placeholder 2">
            <a:extLst>
              <a:ext uri="{FF2B5EF4-FFF2-40B4-BE49-F238E27FC236}">
                <a16:creationId xmlns:a16="http://schemas.microsoft.com/office/drawing/2014/main" id="{91181CF1-43F9-8548-A8F2-800FED322344}"/>
              </a:ext>
            </a:extLst>
          </p:cNvPr>
          <p:cNvSpPr>
            <a:spLocks noGrp="1"/>
          </p:cNvSpPr>
          <p:nvPr>
            <p:ph idx="1"/>
          </p:nvPr>
        </p:nvSpPr>
        <p:spPr/>
        <p:txBody>
          <a:bodyPr/>
          <a:lstStyle/>
          <a:p>
            <a:r>
              <a:rPr lang="en-US" dirty="0"/>
              <a:t>Standardized developer environments</a:t>
            </a:r>
          </a:p>
          <a:p>
            <a:r>
              <a:rPr lang="en-US" dirty="0"/>
              <a:t>Distributed, especially multi-cloud, environments</a:t>
            </a:r>
          </a:p>
          <a:p>
            <a:r>
              <a:rPr lang="en-US" dirty="0"/>
              <a:t>Micro-services architectures</a:t>
            </a:r>
          </a:p>
          <a:p>
            <a:r>
              <a:rPr lang="en-US" dirty="0"/>
              <a:t>Cross-OS tool usage</a:t>
            </a:r>
          </a:p>
          <a:p>
            <a:endParaRPr lang="en-US" dirty="0"/>
          </a:p>
          <a:p>
            <a:endParaRPr lang="en-US" dirty="0"/>
          </a:p>
        </p:txBody>
      </p:sp>
      <p:sp>
        <p:nvSpPr>
          <p:cNvPr id="4" name="Date Placeholder 3">
            <a:extLst>
              <a:ext uri="{FF2B5EF4-FFF2-40B4-BE49-F238E27FC236}">
                <a16:creationId xmlns:a16="http://schemas.microsoft.com/office/drawing/2014/main" id="{A572C709-5B1F-6540-8ECD-73AAE5087C80}"/>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E65C7D5A-2E3F-904F-A276-7A4CCABE3AC5}"/>
              </a:ext>
            </a:extLst>
          </p:cNvPr>
          <p:cNvSpPr>
            <a:spLocks noGrp="1"/>
          </p:cNvSpPr>
          <p:nvPr>
            <p:ph type="sldNum" sz="quarter" idx="12"/>
          </p:nvPr>
        </p:nvSpPr>
        <p:spPr/>
        <p:txBody>
          <a:bodyPr/>
          <a:lstStyle/>
          <a:p>
            <a:fld id="{A44B02FA-DD2D-1844-AE35-8B2EAB0CF4EF}" type="slidenum">
              <a:rPr lang="en-US" smtClean="0"/>
              <a:pPr/>
              <a:t>9</a:t>
            </a:fld>
            <a:endParaRPr lang="en-US" dirty="0"/>
          </a:p>
        </p:txBody>
      </p:sp>
      <p:cxnSp>
        <p:nvCxnSpPr>
          <p:cNvPr id="140" name="Straight Connector 139">
            <a:extLst>
              <a:ext uri="{FF2B5EF4-FFF2-40B4-BE49-F238E27FC236}">
                <a16:creationId xmlns:a16="http://schemas.microsoft.com/office/drawing/2014/main" id="{161CB397-3FEE-6149-976E-45F8908D8626}"/>
              </a:ext>
            </a:extLst>
          </p:cNvPr>
          <p:cNvCxnSpPr>
            <a:cxnSpLocks/>
          </p:cNvCxnSpPr>
          <p:nvPr/>
        </p:nvCxnSpPr>
        <p:spPr>
          <a:xfrm>
            <a:off x="4397981" y="5100422"/>
            <a:ext cx="420314" cy="379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Cloud 140">
            <a:extLst>
              <a:ext uri="{FF2B5EF4-FFF2-40B4-BE49-F238E27FC236}">
                <a16:creationId xmlns:a16="http://schemas.microsoft.com/office/drawing/2014/main" id="{918611B8-64B7-B64F-9919-002ED4E4414A}"/>
              </a:ext>
            </a:extLst>
          </p:cNvPr>
          <p:cNvSpPr/>
          <p:nvPr/>
        </p:nvSpPr>
        <p:spPr>
          <a:xfrm>
            <a:off x="4360901" y="5183128"/>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loud 141">
            <a:extLst>
              <a:ext uri="{FF2B5EF4-FFF2-40B4-BE49-F238E27FC236}">
                <a16:creationId xmlns:a16="http://schemas.microsoft.com/office/drawing/2014/main" id="{C3A3AF0F-CA05-B841-8AC0-7B6173ADF023}"/>
              </a:ext>
            </a:extLst>
          </p:cNvPr>
          <p:cNvSpPr/>
          <p:nvPr/>
        </p:nvSpPr>
        <p:spPr>
          <a:xfrm>
            <a:off x="3113052" y="4160019"/>
            <a:ext cx="1661032" cy="1262910"/>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349F08C2-B0CB-3643-8983-BF9D1F259431}"/>
              </a:ext>
            </a:extLst>
          </p:cNvPr>
          <p:cNvGrpSpPr/>
          <p:nvPr/>
        </p:nvGrpSpPr>
        <p:grpSpPr>
          <a:xfrm>
            <a:off x="3455246" y="4246540"/>
            <a:ext cx="949126" cy="895235"/>
            <a:chOff x="408464" y="3872276"/>
            <a:chExt cx="2636443" cy="2486746"/>
          </a:xfrm>
        </p:grpSpPr>
        <p:sp>
          <p:nvSpPr>
            <p:cNvPr id="144" name="Rectangle 143">
              <a:extLst>
                <a:ext uri="{FF2B5EF4-FFF2-40B4-BE49-F238E27FC236}">
                  <a16:creationId xmlns:a16="http://schemas.microsoft.com/office/drawing/2014/main" id="{4549041A-D073-1E4A-9C4D-1CFBC5FBAE94}"/>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A close up of a sign&#10;&#10;Description automatically generated">
              <a:extLst>
                <a:ext uri="{FF2B5EF4-FFF2-40B4-BE49-F238E27FC236}">
                  <a16:creationId xmlns:a16="http://schemas.microsoft.com/office/drawing/2014/main" id="{1C318A0A-EC55-974A-BFEF-2E6E2D7746AD}"/>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6" name="Group 145">
            <a:extLst>
              <a:ext uri="{FF2B5EF4-FFF2-40B4-BE49-F238E27FC236}">
                <a16:creationId xmlns:a16="http://schemas.microsoft.com/office/drawing/2014/main" id="{6754272B-2700-0649-8132-5EF8D577F8ED}"/>
              </a:ext>
            </a:extLst>
          </p:cNvPr>
          <p:cNvGrpSpPr/>
          <p:nvPr/>
        </p:nvGrpSpPr>
        <p:grpSpPr>
          <a:xfrm>
            <a:off x="211694" y="3872276"/>
            <a:ext cx="2636443" cy="2486746"/>
            <a:chOff x="408464" y="3872276"/>
            <a:chExt cx="2636443" cy="2486746"/>
          </a:xfrm>
        </p:grpSpPr>
        <p:sp>
          <p:nvSpPr>
            <p:cNvPr id="147" name="Rectangle 146">
              <a:extLst>
                <a:ext uri="{FF2B5EF4-FFF2-40B4-BE49-F238E27FC236}">
                  <a16:creationId xmlns:a16="http://schemas.microsoft.com/office/drawing/2014/main" id="{2C8F863B-639C-B048-B493-5374C1383000}"/>
                </a:ext>
              </a:extLst>
            </p:cNvPr>
            <p:cNvSpPr/>
            <p:nvPr/>
          </p:nvSpPr>
          <p:spPr>
            <a:xfrm>
              <a:off x="408464" y="4219987"/>
              <a:ext cx="2636443" cy="21390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descr="A close up of a sign&#10;&#10;Description automatically generated">
              <a:extLst>
                <a:ext uri="{FF2B5EF4-FFF2-40B4-BE49-F238E27FC236}">
                  <a16:creationId xmlns:a16="http://schemas.microsoft.com/office/drawing/2014/main" id="{7B6111C1-4052-DC44-8D96-42FA102866FC}"/>
                </a:ext>
              </a:extLst>
            </p:cNvPr>
            <p:cNvPicPr>
              <a:picLocks noChangeAspect="1"/>
            </p:cNvPicPr>
            <p:nvPr/>
          </p:nvPicPr>
          <p:blipFill>
            <a:blip r:embed="rId3"/>
            <a:stretch>
              <a:fillRect/>
            </a:stretch>
          </p:blipFill>
          <p:spPr>
            <a:xfrm>
              <a:off x="1307765" y="3872276"/>
              <a:ext cx="839792" cy="601851"/>
            </a:xfrm>
            <a:prstGeom prst="rect">
              <a:avLst/>
            </a:prstGeom>
          </p:spPr>
        </p:pic>
      </p:grpSp>
      <p:grpSp>
        <p:nvGrpSpPr>
          <p:cNvPr id="149" name="Group 148">
            <a:extLst>
              <a:ext uri="{FF2B5EF4-FFF2-40B4-BE49-F238E27FC236}">
                <a16:creationId xmlns:a16="http://schemas.microsoft.com/office/drawing/2014/main" id="{AB0A6948-8610-9F44-B781-7C7B06B0D787}"/>
              </a:ext>
            </a:extLst>
          </p:cNvPr>
          <p:cNvGrpSpPr/>
          <p:nvPr/>
        </p:nvGrpSpPr>
        <p:grpSpPr>
          <a:xfrm>
            <a:off x="958227" y="4835481"/>
            <a:ext cx="1476374" cy="901701"/>
            <a:chOff x="1154997" y="4835481"/>
            <a:chExt cx="1476374" cy="901701"/>
          </a:xfrm>
        </p:grpSpPr>
        <p:sp>
          <p:nvSpPr>
            <p:cNvPr id="150" name="Rectangle 149">
              <a:extLst>
                <a:ext uri="{FF2B5EF4-FFF2-40B4-BE49-F238E27FC236}">
                  <a16:creationId xmlns:a16="http://schemas.microsoft.com/office/drawing/2014/main" id="{3A686DEA-9858-3042-A658-363F278E0C59}"/>
                </a:ext>
              </a:extLst>
            </p:cNvPr>
            <p:cNvSpPr/>
            <p:nvPr/>
          </p:nvSpPr>
          <p:spPr>
            <a:xfrm>
              <a:off x="1154998" y="4835482"/>
              <a:ext cx="1476373" cy="9017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solidFill>
                </a:rPr>
                <a:t>for</a:t>
              </a:r>
              <a:r>
                <a:rPr lang="en-US" sz="1400" dirty="0"/>
                <a:t> </a:t>
              </a:r>
              <a:r>
                <a:rPr lang="en-US" sz="1400" dirty="0">
                  <a:solidFill>
                    <a:schemeClr val="bg1"/>
                  </a:solidFill>
                </a:rPr>
                <a:t>x</a:t>
              </a:r>
              <a:r>
                <a:rPr lang="en-US" sz="1400" dirty="0"/>
                <a:t> </a:t>
              </a:r>
              <a:r>
                <a:rPr lang="en-US" sz="1400" dirty="0">
                  <a:solidFill>
                    <a:srgbClr val="00B0F0"/>
                  </a:solidFill>
                </a:rPr>
                <a:t>in</a:t>
              </a:r>
              <a:r>
                <a:rPr lang="en-US" sz="1400" dirty="0"/>
                <a:t> </a:t>
              </a:r>
              <a:r>
                <a:rPr lang="en-US" sz="1400" dirty="0">
                  <a:solidFill>
                    <a:schemeClr val="accent6"/>
                  </a:solidFill>
                </a:rPr>
                <a:t>range(</a:t>
              </a:r>
              <a:r>
                <a:rPr lang="en-US" sz="1400" dirty="0">
                  <a:solidFill>
                    <a:schemeClr val="bg1"/>
                  </a:solidFill>
                </a:rPr>
                <a:t>3</a:t>
              </a:r>
              <a:r>
                <a:rPr lang="en-US" sz="1400" dirty="0">
                  <a:solidFill>
                    <a:schemeClr val="accent6"/>
                  </a:solidFill>
                </a:rPr>
                <a:t>)</a:t>
              </a:r>
              <a:r>
                <a:rPr lang="en-US" sz="1400" dirty="0">
                  <a:solidFill>
                    <a:schemeClr val="bg1"/>
                  </a:solidFill>
                </a:rPr>
                <a:t>:</a:t>
              </a:r>
            </a:p>
            <a:p>
              <a:pPr algn="ctr"/>
              <a:r>
                <a:rPr lang="en-US" sz="1400" dirty="0"/>
                <a:t>  </a:t>
              </a:r>
              <a:r>
                <a:rPr lang="en-US" sz="1400" dirty="0">
                  <a:solidFill>
                    <a:schemeClr val="accent6"/>
                  </a:solidFill>
                </a:rPr>
                <a:t>print(</a:t>
              </a:r>
              <a:r>
                <a:rPr lang="en-US" sz="1400" dirty="0">
                  <a:solidFill>
                    <a:schemeClr val="bg1"/>
                  </a:solidFill>
                </a:rPr>
                <a:t>x</a:t>
              </a:r>
              <a:r>
                <a:rPr lang="en-US" sz="1400" dirty="0">
                  <a:solidFill>
                    <a:schemeClr val="accent6"/>
                  </a:solidFill>
                </a:rPr>
                <a:t>)</a:t>
              </a:r>
            </a:p>
          </p:txBody>
        </p:sp>
        <p:sp>
          <p:nvSpPr>
            <p:cNvPr id="151" name="Rectangle 150">
              <a:extLst>
                <a:ext uri="{FF2B5EF4-FFF2-40B4-BE49-F238E27FC236}">
                  <a16:creationId xmlns:a16="http://schemas.microsoft.com/office/drawing/2014/main" id="{CA5581F4-B00C-074A-879C-0F09F2220FAF}"/>
                </a:ext>
              </a:extLst>
            </p:cNvPr>
            <p:cNvSpPr/>
            <p:nvPr/>
          </p:nvSpPr>
          <p:spPr>
            <a:xfrm flipV="1">
              <a:off x="1154997" y="4835481"/>
              <a:ext cx="1476373" cy="18991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1CB2AC2-0B00-9B4E-AEAB-1107059E5999}"/>
                </a:ext>
              </a:extLst>
            </p:cNvPr>
            <p:cNvSpPr/>
            <p:nvPr/>
          </p:nvSpPr>
          <p:spPr>
            <a:xfrm>
              <a:off x="1203417" y="4895515"/>
              <a:ext cx="69850" cy="698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02191B9-A9D7-8346-8AD9-2DF2F307B01B}"/>
                </a:ext>
              </a:extLst>
            </p:cNvPr>
            <p:cNvSpPr/>
            <p:nvPr/>
          </p:nvSpPr>
          <p:spPr>
            <a:xfrm>
              <a:off x="1321686" y="4897314"/>
              <a:ext cx="69850" cy="6985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4942296-9596-1A4A-A894-F86ABE64D776}"/>
                </a:ext>
              </a:extLst>
            </p:cNvPr>
            <p:cNvSpPr/>
            <p:nvPr/>
          </p:nvSpPr>
          <p:spPr>
            <a:xfrm>
              <a:off x="1436781" y="4895515"/>
              <a:ext cx="69850" cy="6985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5" name="Picture 154" descr="A picture containing clock&#10;&#10;Description automatically generated">
            <a:extLst>
              <a:ext uri="{FF2B5EF4-FFF2-40B4-BE49-F238E27FC236}">
                <a16:creationId xmlns:a16="http://schemas.microsoft.com/office/drawing/2014/main" id="{24766F4C-19E6-3546-BE9C-19823F938132}"/>
              </a:ext>
            </a:extLst>
          </p:cNvPr>
          <p:cNvPicPr>
            <a:picLocks noChangeAspect="1"/>
          </p:cNvPicPr>
          <p:nvPr/>
        </p:nvPicPr>
        <p:blipFill>
          <a:blip r:embed="rId4"/>
          <a:stretch>
            <a:fillRect/>
          </a:stretch>
        </p:blipFill>
        <p:spPr>
          <a:xfrm>
            <a:off x="331601" y="4336816"/>
            <a:ext cx="901701" cy="901701"/>
          </a:xfrm>
          <a:prstGeom prst="rect">
            <a:avLst/>
          </a:prstGeom>
        </p:spPr>
      </p:pic>
      <p:pic>
        <p:nvPicPr>
          <p:cNvPr id="156" name="Picture 155" descr="A close up of a logo&#10;&#10;Description automatically generated">
            <a:extLst>
              <a:ext uri="{FF2B5EF4-FFF2-40B4-BE49-F238E27FC236}">
                <a16:creationId xmlns:a16="http://schemas.microsoft.com/office/drawing/2014/main" id="{EA581F75-7CAE-C947-9E3B-1AC22C18B4E5}"/>
              </a:ext>
            </a:extLst>
          </p:cNvPr>
          <p:cNvPicPr>
            <a:picLocks noChangeAspect="1"/>
          </p:cNvPicPr>
          <p:nvPr/>
        </p:nvPicPr>
        <p:blipFill>
          <a:blip r:embed="rId5"/>
          <a:stretch>
            <a:fillRect/>
          </a:stretch>
        </p:blipFill>
        <p:spPr>
          <a:xfrm flipH="1">
            <a:off x="1922515" y="4346006"/>
            <a:ext cx="874962" cy="772288"/>
          </a:xfrm>
          <a:prstGeom prst="rect">
            <a:avLst/>
          </a:prstGeom>
        </p:spPr>
      </p:pic>
      <p:pic>
        <p:nvPicPr>
          <p:cNvPr id="157" name="Picture 156" descr="A close up of a sign&#10;&#10;Description automatically generated">
            <a:extLst>
              <a:ext uri="{FF2B5EF4-FFF2-40B4-BE49-F238E27FC236}">
                <a16:creationId xmlns:a16="http://schemas.microsoft.com/office/drawing/2014/main" id="{AA9F4D46-4982-1A4D-A4CA-F4D6A505BD53}"/>
              </a:ext>
            </a:extLst>
          </p:cNvPr>
          <p:cNvPicPr>
            <a:picLocks noChangeAspect="1"/>
          </p:cNvPicPr>
          <p:nvPr/>
        </p:nvPicPr>
        <p:blipFill>
          <a:blip r:embed="rId6"/>
          <a:stretch>
            <a:fillRect/>
          </a:stretch>
        </p:blipFill>
        <p:spPr>
          <a:xfrm>
            <a:off x="360864" y="5275713"/>
            <a:ext cx="900556" cy="1043501"/>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ADF2E209-B954-2A48-A945-04000C4D33BF}"/>
              </a:ext>
            </a:extLst>
          </p:cNvPr>
          <p:cNvPicPr>
            <a:picLocks noChangeAspect="1"/>
          </p:cNvPicPr>
          <p:nvPr/>
        </p:nvPicPr>
        <p:blipFill>
          <a:blip r:embed="rId7"/>
          <a:stretch>
            <a:fillRect/>
          </a:stretch>
        </p:blipFill>
        <p:spPr>
          <a:xfrm>
            <a:off x="1952591" y="5376629"/>
            <a:ext cx="742032" cy="838981"/>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E55C5028-5D16-0841-82EE-326F9618B70F}"/>
              </a:ext>
            </a:extLst>
          </p:cNvPr>
          <p:cNvPicPr>
            <a:picLocks noChangeAspect="1"/>
          </p:cNvPicPr>
          <p:nvPr/>
        </p:nvPicPr>
        <p:blipFill>
          <a:blip r:embed="rId8"/>
          <a:stretch>
            <a:fillRect/>
          </a:stretch>
        </p:blipFill>
        <p:spPr>
          <a:xfrm>
            <a:off x="3677662" y="4437326"/>
            <a:ext cx="612361" cy="612361"/>
          </a:xfrm>
          <a:prstGeom prst="rect">
            <a:avLst/>
          </a:prstGeom>
        </p:spPr>
      </p:pic>
      <p:grpSp>
        <p:nvGrpSpPr>
          <p:cNvPr id="160" name="Group 159">
            <a:extLst>
              <a:ext uri="{FF2B5EF4-FFF2-40B4-BE49-F238E27FC236}">
                <a16:creationId xmlns:a16="http://schemas.microsoft.com/office/drawing/2014/main" id="{7FEF1538-DD88-6E47-AD4B-EEA989CC49DE}"/>
              </a:ext>
            </a:extLst>
          </p:cNvPr>
          <p:cNvGrpSpPr/>
          <p:nvPr/>
        </p:nvGrpSpPr>
        <p:grpSpPr>
          <a:xfrm>
            <a:off x="6258519" y="3940601"/>
            <a:ext cx="1308484" cy="957330"/>
            <a:chOff x="7023493" y="4219768"/>
            <a:chExt cx="1308484" cy="957330"/>
          </a:xfrm>
        </p:grpSpPr>
        <p:sp>
          <p:nvSpPr>
            <p:cNvPr id="161" name="Rectangle 160">
              <a:extLst>
                <a:ext uri="{FF2B5EF4-FFF2-40B4-BE49-F238E27FC236}">
                  <a16:creationId xmlns:a16="http://schemas.microsoft.com/office/drawing/2014/main" id="{9BA2A4A6-62A3-D641-B7AF-0067683A7487}"/>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descr="A close up of a sign&#10;&#10;Description automatically generated">
              <a:extLst>
                <a:ext uri="{FF2B5EF4-FFF2-40B4-BE49-F238E27FC236}">
                  <a16:creationId xmlns:a16="http://schemas.microsoft.com/office/drawing/2014/main" id="{E27FD531-EE8E-9449-A6E7-91CDB42D469F}"/>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3" name="Group 162">
            <a:extLst>
              <a:ext uri="{FF2B5EF4-FFF2-40B4-BE49-F238E27FC236}">
                <a16:creationId xmlns:a16="http://schemas.microsoft.com/office/drawing/2014/main" id="{838A5F12-C1F2-4049-B2CF-E1DF6E0C5624}"/>
              </a:ext>
            </a:extLst>
          </p:cNvPr>
          <p:cNvGrpSpPr/>
          <p:nvPr/>
        </p:nvGrpSpPr>
        <p:grpSpPr>
          <a:xfrm>
            <a:off x="7657587" y="3935941"/>
            <a:ext cx="1308484" cy="957330"/>
            <a:chOff x="7023493" y="4219768"/>
            <a:chExt cx="1308484" cy="957330"/>
          </a:xfrm>
        </p:grpSpPr>
        <p:sp>
          <p:nvSpPr>
            <p:cNvPr id="164" name="Rectangle 163">
              <a:extLst>
                <a:ext uri="{FF2B5EF4-FFF2-40B4-BE49-F238E27FC236}">
                  <a16:creationId xmlns:a16="http://schemas.microsoft.com/office/drawing/2014/main" id="{0B57701B-C673-2947-BC4A-456E59E0C0F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close up of a sign&#10;&#10;Description automatically generated">
              <a:extLst>
                <a:ext uri="{FF2B5EF4-FFF2-40B4-BE49-F238E27FC236}">
                  <a16:creationId xmlns:a16="http://schemas.microsoft.com/office/drawing/2014/main" id="{39D0D5EB-021E-2C4D-ABF1-7B60B493C768}"/>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6" name="Group 165">
            <a:extLst>
              <a:ext uri="{FF2B5EF4-FFF2-40B4-BE49-F238E27FC236}">
                <a16:creationId xmlns:a16="http://schemas.microsoft.com/office/drawing/2014/main" id="{18CB5F0D-5D3D-D04A-84F7-F1F43B2B99AA}"/>
              </a:ext>
            </a:extLst>
          </p:cNvPr>
          <p:cNvGrpSpPr/>
          <p:nvPr/>
        </p:nvGrpSpPr>
        <p:grpSpPr>
          <a:xfrm>
            <a:off x="6258518" y="4797048"/>
            <a:ext cx="1308484" cy="957330"/>
            <a:chOff x="7023493" y="4219768"/>
            <a:chExt cx="1308484" cy="957330"/>
          </a:xfrm>
        </p:grpSpPr>
        <p:sp>
          <p:nvSpPr>
            <p:cNvPr id="167" name="Rectangle 166">
              <a:extLst>
                <a:ext uri="{FF2B5EF4-FFF2-40B4-BE49-F238E27FC236}">
                  <a16:creationId xmlns:a16="http://schemas.microsoft.com/office/drawing/2014/main" id="{CDBA8D40-4871-7243-8CD1-9EE0A37B4125}"/>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descr="A close up of a sign&#10;&#10;Description automatically generated">
              <a:extLst>
                <a:ext uri="{FF2B5EF4-FFF2-40B4-BE49-F238E27FC236}">
                  <a16:creationId xmlns:a16="http://schemas.microsoft.com/office/drawing/2014/main" id="{A96D3990-F278-104F-9422-F08B9C6A94FA}"/>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69" name="Group 168">
            <a:extLst>
              <a:ext uri="{FF2B5EF4-FFF2-40B4-BE49-F238E27FC236}">
                <a16:creationId xmlns:a16="http://schemas.microsoft.com/office/drawing/2014/main" id="{0A6F56C0-C275-D648-A829-7B996EC1B1E6}"/>
              </a:ext>
            </a:extLst>
          </p:cNvPr>
          <p:cNvGrpSpPr/>
          <p:nvPr/>
        </p:nvGrpSpPr>
        <p:grpSpPr>
          <a:xfrm>
            <a:off x="7662364" y="4790264"/>
            <a:ext cx="1308484" cy="957330"/>
            <a:chOff x="7023493" y="4219768"/>
            <a:chExt cx="1308484" cy="957330"/>
          </a:xfrm>
        </p:grpSpPr>
        <p:sp>
          <p:nvSpPr>
            <p:cNvPr id="170" name="Rectangle 169">
              <a:extLst>
                <a:ext uri="{FF2B5EF4-FFF2-40B4-BE49-F238E27FC236}">
                  <a16:creationId xmlns:a16="http://schemas.microsoft.com/office/drawing/2014/main" id="{AE165A35-913F-1445-8ACE-C33B1670799C}"/>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A close up of a sign&#10;&#10;Description automatically generated">
              <a:extLst>
                <a:ext uri="{FF2B5EF4-FFF2-40B4-BE49-F238E27FC236}">
                  <a16:creationId xmlns:a16="http://schemas.microsoft.com/office/drawing/2014/main" id="{4D4D9D44-BCCF-F14A-AA6F-9C5BA763FD87}"/>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2" name="Group 171">
            <a:extLst>
              <a:ext uri="{FF2B5EF4-FFF2-40B4-BE49-F238E27FC236}">
                <a16:creationId xmlns:a16="http://schemas.microsoft.com/office/drawing/2014/main" id="{300B5ACD-F71A-4846-8F9E-36CF67F7CA94}"/>
              </a:ext>
            </a:extLst>
          </p:cNvPr>
          <p:cNvGrpSpPr/>
          <p:nvPr/>
        </p:nvGrpSpPr>
        <p:grpSpPr>
          <a:xfrm>
            <a:off x="6258518" y="5653495"/>
            <a:ext cx="1308484" cy="957330"/>
            <a:chOff x="7023493" y="4219768"/>
            <a:chExt cx="1308484" cy="957330"/>
          </a:xfrm>
        </p:grpSpPr>
        <p:sp>
          <p:nvSpPr>
            <p:cNvPr id="173" name="Rectangle 172">
              <a:extLst>
                <a:ext uri="{FF2B5EF4-FFF2-40B4-BE49-F238E27FC236}">
                  <a16:creationId xmlns:a16="http://schemas.microsoft.com/office/drawing/2014/main" id="{EFBCC533-F104-D245-804A-8BF70478EF74}"/>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descr="A close up of a sign&#10;&#10;Description automatically generated">
              <a:extLst>
                <a:ext uri="{FF2B5EF4-FFF2-40B4-BE49-F238E27FC236}">
                  <a16:creationId xmlns:a16="http://schemas.microsoft.com/office/drawing/2014/main" id="{30101248-E421-D544-B413-CA57FBC416E0}"/>
                </a:ext>
              </a:extLst>
            </p:cNvPr>
            <p:cNvPicPr>
              <a:picLocks noChangeAspect="1"/>
            </p:cNvPicPr>
            <p:nvPr/>
          </p:nvPicPr>
          <p:blipFill>
            <a:blip r:embed="rId3"/>
            <a:stretch>
              <a:fillRect/>
            </a:stretch>
          </p:blipFill>
          <p:spPr>
            <a:xfrm>
              <a:off x="7456571" y="4219768"/>
              <a:ext cx="442327" cy="317001"/>
            </a:xfrm>
            <a:prstGeom prst="rect">
              <a:avLst/>
            </a:prstGeom>
          </p:spPr>
        </p:pic>
      </p:grpSp>
      <p:grpSp>
        <p:nvGrpSpPr>
          <p:cNvPr id="175" name="Group 174">
            <a:extLst>
              <a:ext uri="{FF2B5EF4-FFF2-40B4-BE49-F238E27FC236}">
                <a16:creationId xmlns:a16="http://schemas.microsoft.com/office/drawing/2014/main" id="{53380860-CECA-2746-8E8A-637248B79A08}"/>
              </a:ext>
            </a:extLst>
          </p:cNvPr>
          <p:cNvGrpSpPr/>
          <p:nvPr/>
        </p:nvGrpSpPr>
        <p:grpSpPr>
          <a:xfrm>
            <a:off x="7657586" y="5653495"/>
            <a:ext cx="1308484" cy="957330"/>
            <a:chOff x="7023493" y="4219768"/>
            <a:chExt cx="1308484" cy="957330"/>
          </a:xfrm>
        </p:grpSpPr>
        <p:sp>
          <p:nvSpPr>
            <p:cNvPr id="176" name="Rectangle 175">
              <a:extLst>
                <a:ext uri="{FF2B5EF4-FFF2-40B4-BE49-F238E27FC236}">
                  <a16:creationId xmlns:a16="http://schemas.microsoft.com/office/drawing/2014/main" id="{BBA466BE-EB49-BA43-9D95-36F338ABACA0}"/>
                </a:ext>
              </a:extLst>
            </p:cNvPr>
            <p:cNvSpPr/>
            <p:nvPr/>
          </p:nvSpPr>
          <p:spPr>
            <a:xfrm>
              <a:off x="7023493" y="4391026"/>
              <a:ext cx="1308484" cy="7860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descr="A close up of a sign&#10;&#10;Description automatically generated">
              <a:extLst>
                <a:ext uri="{FF2B5EF4-FFF2-40B4-BE49-F238E27FC236}">
                  <a16:creationId xmlns:a16="http://schemas.microsoft.com/office/drawing/2014/main" id="{6D658DF5-4FE4-EF4C-9219-625C4A52A473}"/>
                </a:ext>
              </a:extLst>
            </p:cNvPr>
            <p:cNvPicPr>
              <a:picLocks noChangeAspect="1"/>
            </p:cNvPicPr>
            <p:nvPr/>
          </p:nvPicPr>
          <p:blipFill>
            <a:blip r:embed="rId3"/>
            <a:stretch>
              <a:fillRect/>
            </a:stretch>
          </p:blipFill>
          <p:spPr>
            <a:xfrm>
              <a:off x="7456571" y="4219768"/>
              <a:ext cx="442327" cy="317001"/>
            </a:xfrm>
            <a:prstGeom prst="rect">
              <a:avLst/>
            </a:prstGeom>
          </p:spPr>
        </p:pic>
      </p:grpSp>
      <p:sp>
        <p:nvSpPr>
          <p:cNvPr id="178" name="Rectangle 177">
            <a:extLst>
              <a:ext uri="{FF2B5EF4-FFF2-40B4-BE49-F238E27FC236}">
                <a16:creationId xmlns:a16="http://schemas.microsoft.com/office/drawing/2014/main" id="{61BFF5A8-537F-7C4F-9934-EDE6E84AE569}"/>
              </a:ext>
            </a:extLst>
          </p:cNvPr>
          <p:cNvSpPr/>
          <p:nvPr/>
        </p:nvSpPr>
        <p:spPr>
          <a:xfrm>
            <a:off x="7075760" y="4520520"/>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79" name="Rectangle 178">
            <a:extLst>
              <a:ext uri="{FF2B5EF4-FFF2-40B4-BE49-F238E27FC236}">
                <a16:creationId xmlns:a16="http://schemas.microsoft.com/office/drawing/2014/main" id="{E40D3F8E-85A2-F941-A794-5CE9659282B1}"/>
              </a:ext>
            </a:extLst>
          </p:cNvPr>
          <p:cNvSpPr/>
          <p:nvPr/>
        </p:nvSpPr>
        <p:spPr>
          <a:xfrm>
            <a:off x="7075759" y="5105603"/>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0" name="Rectangle 179">
            <a:extLst>
              <a:ext uri="{FF2B5EF4-FFF2-40B4-BE49-F238E27FC236}">
                <a16:creationId xmlns:a16="http://schemas.microsoft.com/office/drawing/2014/main" id="{88A6E40C-53A4-F744-9486-1B3157F00E9C}"/>
              </a:ext>
            </a:extLst>
          </p:cNvPr>
          <p:cNvSpPr/>
          <p:nvPr/>
        </p:nvSpPr>
        <p:spPr>
          <a:xfrm>
            <a:off x="7075759" y="5698998"/>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181" name="Rectangle 180">
            <a:extLst>
              <a:ext uri="{FF2B5EF4-FFF2-40B4-BE49-F238E27FC236}">
                <a16:creationId xmlns:a16="http://schemas.microsoft.com/office/drawing/2014/main" id="{D357B442-33B9-2647-8019-690F590DF6C6}"/>
              </a:ext>
            </a:extLst>
          </p:cNvPr>
          <p:cNvSpPr/>
          <p:nvPr/>
        </p:nvSpPr>
        <p:spPr>
          <a:xfrm>
            <a:off x="7790875" y="4255415"/>
            <a:ext cx="1041903" cy="53360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182" name="Rectangle 181">
            <a:extLst>
              <a:ext uri="{FF2B5EF4-FFF2-40B4-BE49-F238E27FC236}">
                <a16:creationId xmlns:a16="http://schemas.microsoft.com/office/drawing/2014/main" id="{37A8D410-757D-174F-900A-EACEDCA91546}"/>
              </a:ext>
            </a:extLst>
          </p:cNvPr>
          <p:cNvSpPr/>
          <p:nvPr/>
        </p:nvSpPr>
        <p:spPr>
          <a:xfrm>
            <a:off x="7790875" y="5114049"/>
            <a:ext cx="1041903" cy="53360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183" name="Rectangle 182">
            <a:extLst>
              <a:ext uri="{FF2B5EF4-FFF2-40B4-BE49-F238E27FC236}">
                <a16:creationId xmlns:a16="http://schemas.microsoft.com/office/drawing/2014/main" id="{300E1694-2F83-8C49-8891-BEE04866BE76}"/>
              </a:ext>
            </a:extLst>
          </p:cNvPr>
          <p:cNvSpPr/>
          <p:nvPr/>
        </p:nvSpPr>
        <p:spPr>
          <a:xfrm>
            <a:off x="7790875" y="5983599"/>
            <a:ext cx="1041903" cy="5336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pic>
        <p:nvPicPr>
          <p:cNvPr id="184" name="Picture 183" descr="A flat screen television&#10;&#10;Description automatically generated">
            <a:extLst>
              <a:ext uri="{FF2B5EF4-FFF2-40B4-BE49-F238E27FC236}">
                <a16:creationId xmlns:a16="http://schemas.microsoft.com/office/drawing/2014/main" id="{A0B2FA48-3610-1E4D-A797-18D53F613885}"/>
              </a:ext>
            </a:extLst>
          </p:cNvPr>
          <p:cNvPicPr>
            <a:picLocks noChangeAspect="1"/>
          </p:cNvPicPr>
          <p:nvPr/>
        </p:nvPicPr>
        <p:blipFill>
          <a:blip r:embed="rId9"/>
          <a:stretch>
            <a:fillRect/>
          </a:stretch>
        </p:blipFill>
        <p:spPr>
          <a:xfrm>
            <a:off x="9185161" y="4462180"/>
            <a:ext cx="2949016" cy="1699140"/>
          </a:xfrm>
          <a:prstGeom prst="rect">
            <a:avLst/>
          </a:prstGeom>
        </p:spPr>
      </p:pic>
      <p:grpSp>
        <p:nvGrpSpPr>
          <p:cNvPr id="185" name="Group 184">
            <a:extLst>
              <a:ext uri="{FF2B5EF4-FFF2-40B4-BE49-F238E27FC236}">
                <a16:creationId xmlns:a16="http://schemas.microsoft.com/office/drawing/2014/main" id="{C595ABC4-BDC7-F546-9EFA-3B284253ED2C}"/>
              </a:ext>
            </a:extLst>
          </p:cNvPr>
          <p:cNvGrpSpPr/>
          <p:nvPr/>
        </p:nvGrpSpPr>
        <p:grpSpPr>
          <a:xfrm>
            <a:off x="9828092" y="4477489"/>
            <a:ext cx="1663154" cy="1274771"/>
            <a:chOff x="9828092" y="4477489"/>
            <a:chExt cx="1663154" cy="1274771"/>
          </a:xfrm>
        </p:grpSpPr>
        <p:sp>
          <p:nvSpPr>
            <p:cNvPr id="186" name="Rectangle 185">
              <a:extLst>
                <a:ext uri="{FF2B5EF4-FFF2-40B4-BE49-F238E27FC236}">
                  <a16:creationId xmlns:a16="http://schemas.microsoft.com/office/drawing/2014/main" id="{F4941DB4-9539-DA4E-9ABD-AC6BF47B147B}"/>
                </a:ext>
              </a:extLst>
            </p:cNvPr>
            <p:cNvSpPr/>
            <p:nvPr/>
          </p:nvSpPr>
          <p:spPr>
            <a:xfrm>
              <a:off x="9828092" y="4693181"/>
              <a:ext cx="1663154" cy="10590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descr="A close up of a sign&#10;&#10;Description automatically generated">
              <a:extLst>
                <a:ext uri="{FF2B5EF4-FFF2-40B4-BE49-F238E27FC236}">
                  <a16:creationId xmlns:a16="http://schemas.microsoft.com/office/drawing/2014/main" id="{75A5B006-88F9-A349-AF21-ED1AA53443F3}"/>
                </a:ext>
              </a:extLst>
            </p:cNvPr>
            <p:cNvPicPr>
              <a:picLocks noChangeAspect="1"/>
            </p:cNvPicPr>
            <p:nvPr/>
          </p:nvPicPr>
          <p:blipFill>
            <a:blip r:embed="rId3"/>
            <a:stretch>
              <a:fillRect/>
            </a:stretch>
          </p:blipFill>
          <p:spPr>
            <a:xfrm>
              <a:off x="10457691" y="4477489"/>
              <a:ext cx="442327" cy="317001"/>
            </a:xfrm>
            <a:prstGeom prst="rect">
              <a:avLst/>
            </a:prstGeom>
          </p:spPr>
        </p:pic>
      </p:grpSp>
      <p:pic>
        <p:nvPicPr>
          <p:cNvPr id="188" name="Picture 187" descr="A close up of a logo&#10;&#10;Description automatically generated">
            <a:extLst>
              <a:ext uri="{FF2B5EF4-FFF2-40B4-BE49-F238E27FC236}">
                <a16:creationId xmlns:a16="http://schemas.microsoft.com/office/drawing/2014/main" id="{1739E3B4-0D20-6D40-BCE2-D9C966C0F099}"/>
              </a:ext>
            </a:extLst>
          </p:cNvPr>
          <p:cNvPicPr>
            <a:picLocks noChangeAspect="1"/>
          </p:cNvPicPr>
          <p:nvPr/>
        </p:nvPicPr>
        <p:blipFill>
          <a:blip r:embed="rId10"/>
          <a:stretch>
            <a:fillRect/>
          </a:stretch>
        </p:blipFill>
        <p:spPr>
          <a:xfrm>
            <a:off x="10324333" y="4877807"/>
            <a:ext cx="617677" cy="775688"/>
          </a:xfrm>
          <a:prstGeom prst="rect">
            <a:avLst/>
          </a:prstGeom>
        </p:spPr>
      </p:pic>
    </p:spTree>
    <p:extLst>
      <p:ext uri="{BB962C8B-B14F-4D97-AF65-F5344CB8AC3E}">
        <p14:creationId xmlns:p14="http://schemas.microsoft.com/office/powerpoint/2010/main" val="5558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dissolve">
                                      <p:cBhvr>
                                        <p:cTn id="16" dur="500"/>
                                        <p:tgtEl>
                                          <p:spTgt spid="15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dissolve">
                                      <p:cBhvr>
                                        <p:cTn id="20" dur="500"/>
                                        <p:tgtEl>
                                          <p:spTgt spid="15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dissolve">
                                      <p:cBhvr>
                                        <p:cTn id="24" dur="500"/>
                                        <p:tgtEl>
                                          <p:spTgt spid="15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dissolve">
                                      <p:cBhvr>
                                        <p:cTn id="28" dur="500"/>
                                        <p:tgtEl>
                                          <p:spTgt spid="15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dissolv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dissolv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dissolve">
                                      <p:cBhvr>
                                        <p:cTn id="43" dur="500"/>
                                        <p:tgtEl>
                                          <p:spTgt spid="142"/>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dissolve">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dissolv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dissolve">
                                      <p:cBhvr>
                                        <p:cTn id="61" dur="500"/>
                                        <p:tgtEl>
                                          <p:spTgt spid="143"/>
                                        </p:tgtEl>
                                      </p:cBhvr>
                                    </p:animEffect>
                                  </p:childTnLst>
                                </p:cTn>
                              </p:par>
                            </p:childTnLst>
                          </p:cTn>
                        </p:par>
                        <p:par>
                          <p:cTn id="62" fill="hold">
                            <p:stCondLst>
                              <p:cond delay="500"/>
                            </p:stCondLst>
                            <p:childTnLst>
                              <p:par>
                                <p:cTn id="63" presetID="42" presetClass="path" presetSubtype="0" accel="50000" decel="50000" fill="hold" nodeType="afterEffect">
                                  <p:stCondLst>
                                    <p:cond delay="0"/>
                                  </p:stCondLst>
                                  <p:childTnLst>
                                    <p:animMotion origin="layout" path="M 4.375E-6 -7.40741E-7 L 0.10429 0.1537 " pathEditMode="relative" rAng="0" ptsTypes="AA">
                                      <p:cBhvr>
                                        <p:cTn id="64" dur="2000" fill="hold"/>
                                        <p:tgtEl>
                                          <p:spTgt spid="143"/>
                                        </p:tgtEl>
                                        <p:attrNameLst>
                                          <p:attrName>ppt_x</p:attrName>
                                          <p:attrName>ppt_y</p:attrName>
                                        </p:attrNameLst>
                                      </p:cBhvr>
                                      <p:rCtr x="5208" y="7685"/>
                                    </p:animMotion>
                                  </p:childTnLst>
                                </p:cTn>
                              </p:par>
                              <p:par>
                                <p:cTn id="65" presetID="42" presetClass="path" presetSubtype="0" accel="50000" decel="50000" fill="hold" nodeType="withEffect">
                                  <p:stCondLst>
                                    <p:cond delay="0"/>
                                  </p:stCondLst>
                                  <p:childTnLst>
                                    <p:animMotion origin="layout" path="M -2.70833E-6 3.33333E-6 L 0.10521 0.15162 " pathEditMode="relative" rAng="0" ptsTypes="AA">
                                      <p:cBhvr>
                                        <p:cTn id="66" dur="2000" fill="hold"/>
                                        <p:tgtEl>
                                          <p:spTgt spid="159"/>
                                        </p:tgtEl>
                                        <p:attrNameLst>
                                          <p:attrName>ppt_x</p:attrName>
                                          <p:attrName>ppt_y</p:attrName>
                                        </p:attrNameLst>
                                      </p:cBhvr>
                                      <p:rCtr x="5260" y="7569"/>
                                    </p:animMotion>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animEffect transition="in" filter="dissolve">
                                      <p:cBhvr>
                                        <p:cTn id="71" dur="500"/>
                                        <p:tgtEl>
                                          <p:spTgt spid="3">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dissolve">
                                      <p:cBhvr>
                                        <p:cTn id="76" dur="500"/>
                                        <p:tgtEl>
                                          <p:spTgt spid="180"/>
                                        </p:tgtEl>
                                      </p:cBhvr>
                                    </p:animEffec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dissolve">
                                      <p:cBhvr>
                                        <p:cTn id="80" dur="500"/>
                                        <p:tgtEl>
                                          <p:spTgt spid="179"/>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8"/>
                                        </p:tgtEl>
                                        <p:attrNameLst>
                                          <p:attrName>style.visibility</p:attrName>
                                        </p:attrNameLst>
                                      </p:cBhvr>
                                      <p:to>
                                        <p:strVal val="visible"/>
                                      </p:to>
                                    </p:set>
                                    <p:animEffect transition="in" filter="dissolve">
                                      <p:cBhvr>
                                        <p:cTn id="84" dur="500"/>
                                        <p:tgtEl>
                                          <p:spTgt spid="178"/>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0"/>
                                        </p:tgtEl>
                                        <p:attrNameLst>
                                          <p:attrName>style.visibility</p:attrName>
                                        </p:attrNameLst>
                                      </p:cBhvr>
                                      <p:to>
                                        <p:strVal val="visible"/>
                                      </p:to>
                                    </p:set>
                                    <p:animEffect transition="in" filter="dissolve">
                                      <p:cBhvr>
                                        <p:cTn id="89" dur="500"/>
                                        <p:tgtEl>
                                          <p:spTgt spid="160"/>
                                        </p:tgtEl>
                                      </p:cBhvr>
                                    </p:animEffec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dissolve">
                                      <p:cBhvr>
                                        <p:cTn id="93" dur="500"/>
                                        <p:tgtEl>
                                          <p:spTgt spid="166"/>
                                        </p:tgtEl>
                                      </p:cBhvr>
                                    </p:animEffect>
                                  </p:childTnLst>
                                </p:cTn>
                              </p:par>
                            </p:childTnLst>
                          </p:cTn>
                        </p:par>
                        <p:par>
                          <p:cTn id="94" fill="hold">
                            <p:stCondLst>
                              <p:cond delay="1000"/>
                            </p:stCondLst>
                            <p:childTnLst>
                              <p:par>
                                <p:cTn id="95" presetID="9" presetClass="entr" presetSubtype="0" fill="hold" nodeType="afterEffect">
                                  <p:stCondLst>
                                    <p:cond delay="0"/>
                                  </p:stCondLst>
                                  <p:childTnLst>
                                    <p:set>
                                      <p:cBhvr>
                                        <p:cTn id="96" dur="1" fill="hold">
                                          <p:stCondLst>
                                            <p:cond delay="0"/>
                                          </p:stCondLst>
                                        </p:cTn>
                                        <p:tgtEl>
                                          <p:spTgt spid="172"/>
                                        </p:tgtEl>
                                        <p:attrNameLst>
                                          <p:attrName>style.visibility</p:attrName>
                                        </p:attrNameLst>
                                      </p:cBhvr>
                                      <p:to>
                                        <p:strVal val="visible"/>
                                      </p:to>
                                    </p:set>
                                    <p:animEffect transition="in" filter="dissolve">
                                      <p:cBhvr>
                                        <p:cTn id="97" dur="500"/>
                                        <p:tgtEl>
                                          <p:spTgt spid="172"/>
                                        </p:tgtEl>
                                      </p:cBhvr>
                                    </p:animEffect>
                                  </p:childTnLst>
                                </p:cTn>
                              </p:par>
                            </p:childTnLst>
                          </p:cTn>
                        </p:par>
                        <p:par>
                          <p:cTn id="98" fill="hold">
                            <p:stCondLst>
                              <p:cond delay="1500"/>
                            </p:stCondLst>
                            <p:childTnLst>
                              <p:par>
                                <p:cTn id="99" presetID="42" presetClass="path" presetSubtype="0" accel="50000" decel="50000" fill="hold" grpId="1" nodeType="afterEffect">
                                  <p:stCondLst>
                                    <p:cond delay="0"/>
                                  </p:stCondLst>
                                  <p:childTnLst>
                                    <p:animMotion origin="layout" path="M 3.125E-6 1.85185E-6 L -0.05612 -0.03889 " pathEditMode="relative" rAng="0" ptsTypes="AA">
                                      <p:cBhvr>
                                        <p:cTn id="100" dur="500" fill="hold"/>
                                        <p:tgtEl>
                                          <p:spTgt spid="178"/>
                                        </p:tgtEl>
                                        <p:attrNameLst>
                                          <p:attrName>ppt_x</p:attrName>
                                          <p:attrName>ppt_y</p:attrName>
                                        </p:attrNameLst>
                                      </p:cBhvr>
                                      <p:rCtr x="-2812" y="-1944"/>
                                    </p:animMotion>
                                  </p:childTnLst>
                                </p:cTn>
                              </p:par>
                              <p:par>
                                <p:cTn id="101" presetID="42" presetClass="path" presetSubtype="0" accel="50000" decel="50000" fill="hold" grpId="1" nodeType="withEffect">
                                  <p:stCondLst>
                                    <p:cond delay="0"/>
                                  </p:stCondLst>
                                  <p:childTnLst>
                                    <p:animMotion origin="layout" path="M 3.125E-6 -3.33333E-6 L -0.05638 0.00209 " pathEditMode="relative" rAng="0" ptsTypes="AA">
                                      <p:cBhvr>
                                        <p:cTn id="102" dur="500" fill="hold"/>
                                        <p:tgtEl>
                                          <p:spTgt spid="179"/>
                                        </p:tgtEl>
                                        <p:attrNameLst>
                                          <p:attrName>ppt_x</p:attrName>
                                          <p:attrName>ppt_y</p:attrName>
                                        </p:attrNameLst>
                                      </p:cBhvr>
                                      <p:rCtr x="-2826" y="93"/>
                                    </p:animMotion>
                                  </p:childTnLst>
                                </p:cTn>
                              </p:par>
                              <p:par>
                                <p:cTn id="103" presetID="42" presetClass="path" presetSubtype="0" accel="50000" decel="50000" fill="hold" grpId="1" nodeType="withEffect">
                                  <p:stCondLst>
                                    <p:cond delay="0"/>
                                  </p:stCondLst>
                                  <p:childTnLst>
                                    <p:animMotion origin="layout" path="M 3.125E-6 2.59259E-6 L -0.05586 0.0456 " pathEditMode="relative" rAng="0" ptsTypes="AA">
                                      <p:cBhvr>
                                        <p:cTn id="104" dur="500" fill="hold"/>
                                        <p:tgtEl>
                                          <p:spTgt spid="180"/>
                                        </p:tgtEl>
                                        <p:attrNameLst>
                                          <p:attrName>ppt_x</p:attrName>
                                          <p:attrName>ppt_y</p:attrName>
                                        </p:attrNameLst>
                                      </p:cBhvr>
                                      <p:rCtr x="-2799" y="2269"/>
                                    </p:animMotion>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par>
                                <p:cTn id="110" presetID="9" presetClass="entr" presetSubtype="0" fill="hold" nodeType="with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dissolve">
                                      <p:cBhvr>
                                        <p:cTn id="112" dur="500"/>
                                        <p:tgtEl>
                                          <p:spTgt spid="169"/>
                                        </p:tgtEl>
                                      </p:cBhvr>
                                    </p:animEffect>
                                  </p:childTnLst>
                                </p:cTn>
                              </p:par>
                              <p:par>
                                <p:cTn id="113" presetID="9" presetClass="entr" presetSubtype="0" fill="hold"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dissolve">
                                      <p:cBhvr>
                                        <p:cTn id="115" dur="500"/>
                                        <p:tgtEl>
                                          <p:spTgt spid="175"/>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81"/>
                                        </p:tgtEl>
                                        <p:attrNameLst>
                                          <p:attrName>style.visibility</p:attrName>
                                        </p:attrNameLst>
                                      </p:cBhvr>
                                      <p:to>
                                        <p:strVal val="visible"/>
                                      </p:to>
                                    </p:set>
                                    <p:animEffect transition="in" filter="dissolve">
                                      <p:cBhvr>
                                        <p:cTn id="119" dur="500"/>
                                        <p:tgtEl>
                                          <p:spTgt spid="18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82"/>
                                        </p:tgtEl>
                                        <p:attrNameLst>
                                          <p:attrName>style.visibility</p:attrName>
                                        </p:attrNameLst>
                                      </p:cBhvr>
                                      <p:to>
                                        <p:strVal val="visible"/>
                                      </p:to>
                                    </p:set>
                                    <p:animEffect transition="in" filter="dissolve">
                                      <p:cBhvr>
                                        <p:cTn id="122" dur="500"/>
                                        <p:tgtEl>
                                          <p:spTgt spid="182"/>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animEffect transition="in" filter="dissolve">
                                      <p:cBhvr>
                                        <p:cTn id="125" dur="500"/>
                                        <p:tgtEl>
                                          <p:spTgt spid="183"/>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dissolve">
                                      <p:cBhvr>
                                        <p:cTn id="130" dur="500"/>
                                        <p:tgtEl>
                                          <p:spTgt spid="3">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184"/>
                                        </p:tgtEl>
                                        <p:attrNameLst>
                                          <p:attrName>style.visibility</p:attrName>
                                        </p:attrNameLst>
                                      </p:cBhvr>
                                      <p:to>
                                        <p:strVal val="visible"/>
                                      </p:to>
                                    </p:set>
                                    <p:animEffect transition="in" filter="dissolve">
                                      <p:cBhvr>
                                        <p:cTn id="135" dur="500"/>
                                        <p:tgtEl>
                                          <p:spTgt spid="18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dissolve">
                                      <p:cBhvr>
                                        <p:cTn id="140" dur="500"/>
                                        <p:tgtEl>
                                          <p:spTgt spid="185"/>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188"/>
                                        </p:tgtEl>
                                        <p:attrNameLst>
                                          <p:attrName>style.visibility</p:attrName>
                                        </p:attrNameLst>
                                      </p:cBhvr>
                                      <p:to>
                                        <p:strVal val="visible"/>
                                      </p:to>
                                    </p:set>
                                    <p:animEffect transition="in" filter="dissolve">
                                      <p:cBhvr>
                                        <p:cTn id="1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animBg="1"/>
      <p:bldP spid="142" grpId="0" animBg="1"/>
      <p:bldP spid="178" grpId="0" animBg="1"/>
      <p:bldP spid="178" grpId="1" animBg="1"/>
      <p:bldP spid="179" grpId="0" animBg="1"/>
      <p:bldP spid="179" grpId="1" animBg="1"/>
      <p:bldP spid="180" grpId="0" animBg="1"/>
      <p:bldP spid="180" grpId="1" animBg="1"/>
      <p:bldP spid="181" grpId="0" animBg="1"/>
      <p:bldP spid="182" grpId="0" animBg="1"/>
      <p:bldP spid="1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D670A9-B06A-3448-BABA-FAD627500859}"/>
              </a:ext>
            </a:extLst>
          </p:cNvPr>
          <p:cNvSpPr>
            <a:spLocks noGrp="1"/>
          </p:cNvSpPr>
          <p:nvPr>
            <p:ph type="dt" sz="half" idx="10"/>
          </p:nvPr>
        </p:nvSpPr>
        <p:spPr/>
        <p:txBody>
          <a:bodyPr/>
          <a:lstStyle/>
          <a:p>
            <a:r>
              <a:rPr lang="en-US"/>
              <a:t>World Wide Technology ©</a:t>
            </a:r>
            <a:endParaRPr lang="en-US" dirty="0"/>
          </a:p>
        </p:txBody>
      </p:sp>
      <p:sp>
        <p:nvSpPr>
          <p:cNvPr id="5" name="Slide Number Placeholder 4">
            <a:extLst>
              <a:ext uri="{FF2B5EF4-FFF2-40B4-BE49-F238E27FC236}">
                <a16:creationId xmlns:a16="http://schemas.microsoft.com/office/drawing/2014/main" id="{119DACAD-17C1-C249-A498-C4A1A1ADD334}"/>
              </a:ext>
            </a:extLst>
          </p:cNvPr>
          <p:cNvSpPr>
            <a:spLocks noGrp="1"/>
          </p:cNvSpPr>
          <p:nvPr>
            <p:ph type="sldNum" sz="quarter" idx="12"/>
          </p:nvPr>
        </p:nvSpPr>
        <p:spPr/>
        <p:txBody>
          <a:bodyPr/>
          <a:lstStyle/>
          <a:p>
            <a:fld id="{A44B02FA-DD2D-1844-AE35-8B2EAB0CF4EF}" type="slidenum">
              <a:rPr lang="en-US" smtClean="0"/>
              <a:pPr/>
              <a:t>90</a:t>
            </a:fld>
            <a:endParaRPr lang="en-US" dirty="0"/>
          </a:p>
        </p:txBody>
      </p:sp>
    </p:spTree>
    <p:extLst>
      <p:ext uri="{BB962C8B-B14F-4D97-AF65-F5344CB8AC3E}">
        <p14:creationId xmlns:p14="http://schemas.microsoft.com/office/powerpoint/2010/main" val="756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6595</TotalTime>
  <Words>5789</Words>
  <Application>Microsoft Macintosh PowerPoint</Application>
  <PresentationFormat>Widescreen</PresentationFormat>
  <Paragraphs>803</Paragraphs>
  <Slides>90</Slides>
  <Notes>81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Andale Mono</vt:lpstr>
      <vt:lpstr>Arial</vt:lpstr>
      <vt:lpstr>Calibri</vt:lpstr>
      <vt:lpstr>Calibri Light</vt:lpstr>
      <vt:lpstr>Office Theme</vt:lpstr>
      <vt:lpstr>Introduction To Docker</vt:lpstr>
      <vt:lpstr>If you want hands-on practice…</vt:lpstr>
      <vt:lpstr>Part I</vt:lpstr>
      <vt:lpstr>Why Does Does Docker Matter?</vt:lpstr>
      <vt:lpstr>What is Docker?</vt:lpstr>
      <vt:lpstr>What is Container?</vt:lpstr>
      <vt:lpstr>Comparing Virtual Machines and Containers</vt:lpstr>
      <vt:lpstr>Virtual Machine and Container Architecture</vt:lpstr>
      <vt:lpstr>Wins for Docker</vt:lpstr>
      <vt:lpstr>Docker Engine Overview</vt:lpstr>
      <vt:lpstr>The Docker Architecture</vt:lpstr>
      <vt:lpstr>Part II</vt:lpstr>
      <vt:lpstr>Sign In to Docker Desktop</vt:lpstr>
      <vt:lpstr>Verify Your Docker Installation</vt:lpstr>
      <vt:lpstr>PowerPoint Presentation</vt:lpstr>
      <vt:lpstr>PowerPoint Presentation</vt:lpstr>
      <vt:lpstr>PowerPoint Presentation</vt:lpstr>
      <vt:lpstr>Part III</vt:lpstr>
      <vt:lpstr>Docker Images</vt:lpstr>
      <vt:lpstr>PowerPoint Presentation</vt:lpstr>
      <vt:lpstr>The Dockerfile</vt:lpstr>
      <vt:lpstr>The Dockerfile</vt:lpstr>
      <vt:lpstr>PowerPoint Presentation</vt:lpstr>
      <vt:lpstr>The FROM Instruction</vt:lpstr>
      <vt:lpstr>PowerPoint Presentation</vt:lpstr>
      <vt:lpstr>The RUN Instruction</vt:lpstr>
      <vt:lpstr>PowerPoint Presentation</vt:lpstr>
      <vt:lpstr>The WORKDIR Instruction</vt:lpstr>
      <vt:lpstr>PowerPoint Presentation</vt:lpstr>
      <vt:lpstr>The COPY Instruction</vt:lpstr>
      <vt:lpstr>PowerPoint Presentation</vt:lpstr>
      <vt:lpstr>The EXPOSE Instruction</vt:lpstr>
      <vt:lpstr>PowerPoint Presentation</vt:lpstr>
      <vt:lpstr>The LABEL Instruction</vt:lpstr>
      <vt:lpstr>PowerPoint Presentation</vt:lpstr>
      <vt:lpstr>The CMD Instruction</vt:lpstr>
      <vt:lpstr>PowerPoint Presentation</vt:lpstr>
      <vt:lpstr>Build Docker Images</vt:lpstr>
      <vt:lpstr>PowerPoint Presentation</vt:lpstr>
      <vt:lpstr>Remove Docker Images</vt:lpstr>
      <vt:lpstr>PowerPoint Presentation</vt:lpstr>
      <vt:lpstr>Docker Image Challenge</vt:lpstr>
      <vt:lpstr>PowerPoint Presentation</vt:lpstr>
      <vt:lpstr>Part IV</vt:lpstr>
      <vt:lpstr>Docker Containers</vt:lpstr>
      <vt:lpstr>PowerPoint Presentation</vt:lpstr>
      <vt:lpstr>Docker Container Command Flags</vt:lpstr>
      <vt:lpstr>Docker Container Command Examples</vt:lpstr>
      <vt:lpstr>Create a Docker Container</vt:lpstr>
      <vt:lpstr>PowerPoint Presentation</vt:lpstr>
      <vt:lpstr>Attach to a Running Container</vt:lpstr>
      <vt:lpstr>PowerPoint Presentation</vt:lpstr>
      <vt:lpstr>Stop a Running Container</vt:lpstr>
      <vt:lpstr>PowerPoint Presentation</vt:lpstr>
      <vt:lpstr>Start a Stopped Container</vt:lpstr>
      <vt:lpstr>PowerPoint Presentation</vt:lpstr>
      <vt:lpstr>Remove a Container</vt:lpstr>
      <vt:lpstr>PowerPoint Presentation</vt:lpstr>
      <vt:lpstr>Create a Docker Container With a Mapped Volume</vt:lpstr>
      <vt:lpstr>PowerPoint Presentation</vt:lpstr>
      <vt:lpstr>Part V</vt:lpstr>
      <vt:lpstr>Docker Quick Hit Topics</vt:lpstr>
      <vt:lpstr>Docker Exec</vt:lpstr>
      <vt:lpstr>PowerPoint Presentation</vt:lpstr>
      <vt:lpstr>Docker Networks</vt:lpstr>
      <vt:lpstr>Deploy a Docker Network</vt:lpstr>
      <vt:lpstr>Deploy a Docker Network</vt:lpstr>
      <vt:lpstr>PowerPoint Presentation</vt:lpstr>
      <vt:lpstr>Docker Compose</vt:lpstr>
      <vt:lpstr>Example docker-compose.yml</vt:lpstr>
      <vt:lpstr>Docker Compose</vt:lpstr>
      <vt:lpstr>PowerPoint Presentation</vt:lpstr>
      <vt:lpstr>Cleaning Up</vt:lpstr>
      <vt:lpstr>Understand Docker Disk Usage</vt:lpstr>
      <vt:lpstr>PowerPoint Presentation</vt:lpstr>
      <vt:lpstr>Stop All Running Containers</vt:lpstr>
      <vt:lpstr>PowerPoint Presentation</vt:lpstr>
      <vt:lpstr>Remove All Stopped Containers</vt:lpstr>
      <vt:lpstr>PowerPoint Presentation</vt:lpstr>
      <vt:lpstr>Remove Dangling Images</vt:lpstr>
      <vt:lpstr>PowerPoint Presentation</vt:lpstr>
      <vt:lpstr>Docker System Cleanup</vt:lpstr>
      <vt:lpstr>PowerPoint Presentation</vt:lpstr>
      <vt:lpstr>Remove Unused Images</vt:lpstr>
      <vt:lpstr>PowerPoint Presentation</vt:lpstr>
      <vt:lpstr>Part VI</vt:lpstr>
      <vt:lpstr>Docker Quiz</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Hull, Timothy</dc:creator>
  <cp:lastModifiedBy>Hull, Timothy</cp:lastModifiedBy>
  <cp:revision>172</cp:revision>
  <dcterms:created xsi:type="dcterms:W3CDTF">2020-02-11T00:22:44Z</dcterms:created>
  <dcterms:modified xsi:type="dcterms:W3CDTF">2020-03-16T18:20:06Z</dcterms:modified>
</cp:coreProperties>
</file>